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76" r:id="rId3"/>
    <p:sldId id="282" r:id="rId4"/>
    <p:sldId id="286" r:id="rId5"/>
    <p:sldId id="287" r:id="rId6"/>
    <p:sldId id="284" r:id="rId7"/>
    <p:sldId id="288" r:id="rId8"/>
    <p:sldId id="285" r:id="rId9"/>
    <p:sldId id="289" r:id="rId10"/>
    <p:sldId id="283" r:id="rId11"/>
    <p:sldId id="27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6" autoAdjust="0"/>
  </p:normalViewPr>
  <p:slideViewPr>
    <p:cSldViewPr snapToObjects="1">
      <p:cViewPr>
        <p:scale>
          <a:sx n="100" d="100"/>
          <a:sy n="100" d="100"/>
        </p:scale>
        <p:origin x="-187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03/11/2017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mx.eu/en/solutions-and-results/pproach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researchgate.net/figure/305634932_fig1_FIGURE-1-UNICEF-and-MoESTS-training-structure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mx.eu/en/solutions-and-results/pproa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hyperlink" Target="https://image.slidesharecdn.com/mr-p-dwarakanath-090914035036-phpapp02/95/competency-management-in-organizations-17-728.jpg?cb=125290026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blogs-images.forbes.com/joshbersin/files/2013/03/hilomm.jpg?width=960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Day </a:t>
            </a:r>
            <a:r>
              <a:rPr lang="en-GB" dirty="0" smtClean="0">
                <a:solidFill>
                  <a:schemeClr val="tx1"/>
                </a:solidFill>
              </a:rPr>
              <a:t>5 – Session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structure </a:t>
            </a:r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Train-storming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Design a structure for student mobility training at your institution.</a:t>
            </a:r>
          </a:p>
          <a:p>
            <a:r>
              <a:rPr lang="en-GB" sz="2000" dirty="0" smtClean="0"/>
              <a:t>Identify institutional policies that are likely to be affected by the integration of student mobility in your institution. </a:t>
            </a:r>
          </a:p>
          <a:p>
            <a:r>
              <a:rPr lang="en-GB" sz="2000" dirty="0" smtClean="0"/>
              <a:t>Identify departments and roles that are likely to be involved by the integration of student mobility in your institution. 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769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5000" b="1" dirty="0" smtClean="0"/>
              <a:t>?</a:t>
            </a:r>
            <a:endParaRPr lang="en-GB" sz="15000" b="1" dirty="0"/>
          </a:p>
        </p:txBody>
      </p:sp>
    </p:spTree>
    <p:extLst>
      <p:ext uri="{BB962C8B-B14F-4D97-AF65-F5344CB8AC3E}">
        <p14:creationId xmlns:p14="http://schemas.microsoft.com/office/powerpoint/2010/main" val="347181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Topic 1: </a:t>
            </a:r>
            <a:r>
              <a:rPr lang="en-GB" sz="2000" dirty="0" smtClean="0"/>
              <a:t>Structure </a:t>
            </a:r>
            <a:r>
              <a:rPr lang="en-GB" sz="2000" dirty="0"/>
              <a:t>for student mobility </a:t>
            </a:r>
            <a:r>
              <a:rPr lang="en-GB" sz="2000" dirty="0" smtClean="0"/>
              <a:t>training.</a:t>
            </a:r>
            <a:endParaRPr lang="en-GB" sz="2000" dirty="0"/>
          </a:p>
          <a:p>
            <a:r>
              <a:rPr lang="en-GB" sz="2000" dirty="0" smtClean="0"/>
              <a:t>Topic </a:t>
            </a:r>
            <a:r>
              <a:rPr lang="en-GB" sz="2000" dirty="0" smtClean="0"/>
              <a:t>2: </a:t>
            </a:r>
            <a:r>
              <a:rPr lang="en-GB" sz="2000" dirty="0" smtClean="0"/>
              <a:t>Alignment of training with institutional policy</a:t>
            </a:r>
          </a:p>
          <a:p>
            <a:r>
              <a:rPr lang="en-GB" sz="2000" dirty="0" smtClean="0"/>
              <a:t>Topic </a:t>
            </a:r>
            <a:r>
              <a:rPr lang="en-GB" sz="2000" dirty="0" smtClean="0"/>
              <a:t>3</a:t>
            </a:r>
            <a:r>
              <a:rPr lang="en-GB" sz="2000" dirty="0"/>
              <a:t>: </a:t>
            </a:r>
            <a:r>
              <a:rPr lang="en-GB" sz="2000" dirty="0" smtClean="0"/>
              <a:t>Training integration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1: </a:t>
            </a:r>
            <a:r>
              <a:rPr lang="en-GB" dirty="0"/>
              <a:t>Structure for student mobility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Training may be based on:</a:t>
            </a:r>
          </a:p>
          <a:p>
            <a:pPr lvl="1"/>
            <a:r>
              <a:rPr lang="en-GB" sz="1600" dirty="0"/>
              <a:t>Top-down variation with project approach</a:t>
            </a:r>
          </a:p>
          <a:p>
            <a:pPr lvl="1"/>
            <a:r>
              <a:rPr lang="en-GB" sz="1600" dirty="0"/>
              <a:t>Bottom-up variation with transformation approach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545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2"/>
              </a:rPr>
              <a:t>http://www.lmx.eu/en/solutions-and-results/</a:t>
            </a:r>
            <a:r>
              <a:rPr lang="en-GB" sz="1400" dirty="0" smtClean="0">
                <a:hlinkClick r:id="rId2"/>
              </a:rPr>
              <a:t>pproach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559371"/>
            <a:ext cx="5490355" cy="37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Layered st</a:t>
            </a:r>
            <a:r>
              <a:rPr lang="en-GB" dirty="0" smtClean="0"/>
              <a:t>ructure </a:t>
            </a:r>
            <a:r>
              <a:rPr lang="en-GB" dirty="0"/>
              <a:t>for student mobility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Replicating the sequence of </a:t>
            </a:r>
            <a:br>
              <a:rPr lang="en-GB" sz="2000" dirty="0" smtClean="0"/>
            </a:br>
            <a:r>
              <a:rPr lang="en-GB" sz="2000" dirty="0" smtClean="0"/>
              <a:t>training tasks</a:t>
            </a:r>
          </a:p>
          <a:p>
            <a:r>
              <a:rPr lang="en-GB" sz="2000" dirty="0" smtClean="0"/>
              <a:t>Cascading training focus</a:t>
            </a:r>
          </a:p>
          <a:p>
            <a:r>
              <a:rPr lang="en-GB" sz="2000" dirty="0" smtClean="0"/>
              <a:t>Mapping training objectives </a:t>
            </a:r>
            <a:br>
              <a:rPr lang="en-GB" sz="2000" dirty="0" smtClean="0"/>
            </a:br>
            <a:r>
              <a:rPr lang="en-GB" sz="2000" dirty="0" smtClean="0"/>
              <a:t>to different institutional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545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2"/>
              </a:rPr>
              <a:t>https://www.researchgate.net/figure/305634932_fig1_FIGURE-1-UNICEF-and-MoESTS-training-</a:t>
            </a:r>
            <a:r>
              <a:rPr lang="en-GB" sz="1400" dirty="0" smtClean="0">
                <a:hlinkClick r:id="rId2"/>
              </a:rPr>
              <a:t>structure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196752"/>
            <a:ext cx="5508104" cy="46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6397724" cy="487362"/>
          </a:xfrm>
        </p:spPr>
        <p:txBody>
          <a:bodyPr/>
          <a:lstStyle/>
          <a:p>
            <a:r>
              <a:rPr lang="en-GB" dirty="0" smtClean="0"/>
              <a:t>Your institution’s training structure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How will senior management support be provided?</a:t>
            </a:r>
          </a:p>
          <a:p>
            <a:r>
              <a:rPr lang="en-GB" dirty="0" smtClean="0"/>
              <a:t>Who will line manage trainers?</a:t>
            </a:r>
          </a:p>
          <a:p>
            <a:r>
              <a:rPr lang="en-GB" dirty="0" smtClean="0"/>
              <a:t>Which units will be in charge of training?</a:t>
            </a:r>
          </a:p>
          <a:p>
            <a:r>
              <a:rPr lang="en-GB" dirty="0" smtClean="0"/>
              <a:t>What reporting mechanisms will be in place?</a:t>
            </a:r>
          </a:p>
          <a:p>
            <a:r>
              <a:rPr lang="en-GB" dirty="0" smtClean="0"/>
              <a:t>How will training be evaluated and by whom?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Who will be the trainers?</a:t>
            </a:r>
          </a:p>
          <a:p>
            <a:r>
              <a:rPr lang="en-GB" dirty="0" smtClean="0"/>
              <a:t>Which unit will they belong to?</a:t>
            </a:r>
          </a:p>
          <a:p>
            <a:r>
              <a:rPr lang="en-GB" dirty="0" smtClean="0"/>
              <a:t>What key performance indicators will be used?</a:t>
            </a:r>
          </a:p>
          <a:p>
            <a:r>
              <a:rPr lang="en-GB" dirty="0" smtClean="0"/>
              <a:t>How training delivery be organised?</a:t>
            </a:r>
          </a:p>
          <a:p>
            <a:r>
              <a:rPr lang="en-GB" dirty="0" smtClean="0"/>
              <a:t>What monitoring mechanism will be used?</a:t>
            </a:r>
          </a:p>
          <a:p>
            <a:r>
              <a:rPr lang="en-GB" dirty="0" smtClean="0"/>
              <a:t>How will any transformations be implemented?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545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2"/>
              </a:rPr>
              <a:t>http://www.lmx.eu/en/solutions-and-results/</a:t>
            </a:r>
            <a:r>
              <a:rPr lang="en-GB" sz="1400" dirty="0" smtClean="0">
                <a:hlinkClick r:id="rId2"/>
              </a:rPr>
              <a:t>pproach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560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</a:t>
            </a:r>
            <a:r>
              <a:rPr lang="en-GB" dirty="0" smtClean="0"/>
              <a:t>2: </a:t>
            </a:r>
            <a:r>
              <a:rPr lang="en-GB" dirty="0"/>
              <a:t>Alignment of training with institutional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b="1" u="sng" dirty="0" smtClean="0"/>
              <a:t>The mapping process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Institutional strategy			----- &gt;	Training strategy</a:t>
            </a:r>
          </a:p>
          <a:p>
            <a:pPr marL="0" indent="0">
              <a:buNone/>
            </a:pPr>
            <a:r>
              <a:rPr lang="en-GB" sz="2000" dirty="0" smtClean="0"/>
              <a:t>Relevant policies</a:t>
            </a:r>
            <a:r>
              <a:rPr lang="en-GB" sz="2000" dirty="0"/>
              <a:t>			----- &gt;	</a:t>
            </a:r>
            <a:r>
              <a:rPr lang="en-GB" sz="2000" dirty="0" smtClean="0"/>
              <a:t>Student mobility policy</a:t>
            </a:r>
          </a:p>
          <a:p>
            <a:pPr marL="0" indent="0">
              <a:buNone/>
            </a:pPr>
            <a:r>
              <a:rPr lang="en-GB" sz="2000" dirty="0" smtClean="0"/>
              <a:t>Key performance indicators</a:t>
            </a:r>
            <a:r>
              <a:rPr lang="en-GB" sz="2000" dirty="0"/>
              <a:t>	</a:t>
            </a:r>
            <a:r>
              <a:rPr lang="en-GB" sz="2000" dirty="0" smtClean="0"/>
              <a:t>-</a:t>
            </a:r>
            <a:r>
              <a:rPr lang="en-GB" sz="2000" dirty="0"/>
              <a:t>---- &gt;	</a:t>
            </a:r>
            <a:r>
              <a:rPr lang="en-GB" sz="2000" dirty="0" smtClean="0"/>
              <a:t>Training objectives</a:t>
            </a:r>
          </a:p>
          <a:p>
            <a:pPr marL="0" indent="0">
              <a:buNone/>
            </a:pPr>
            <a:r>
              <a:rPr lang="en-GB" sz="2000" dirty="0"/>
              <a:t>Procedures			</a:t>
            </a:r>
            <a:r>
              <a:rPr lang="en-GB" sz="2000" dirty="0" smtClean="0"/>
              <a:t>		-</a:t>
            </a:r>
            <a:r>
              <a:rPr lang="en-GB" sz="2000" dirty="0"/>
              <a:t>---- &gt;	</a:t>
            </a:r>
            <a:r>
              <a:rPr lang="en-GB" sz="2000" dirty="0" smtClean="0"/>
              <a:t>Training </a:t>
            </a:r>
            <a:r>
              <a:rPr lang="en-GB" sz="2000" dirty="0"/>
              <a:t>o</a:t>
            </a:r>
            <a:r>
              <a:rPr lang="en-GB" sz="2000" dirty="0" smtClean="0"/>
              <a:t>perational plan</a:t>
            </a:r>
          </a:p>
          <a:p>
            <a:pPr marL="0" indent="0">
              <a:buNone/>
            </a:pPr>
            <a:r>
              <a:rPr lang="en-GB" sz="2000" dirty="0" smtClean="0"/>
              <a:t>Evaluation mechanisms</a:t>
            </a:r>
            <a:r>
              <a:rPr lang="en-GB" sz="2000" dirty="0"/>
              <a:t>		</a:t>
            </a:r>
            <a:r>
              <a:rPr lang="en-GB" sz="2000" dirty="0" smtClean="0"/>
              <a:t>-</a:t>
            </a:r>
            <a:r>
              <a:rPr lang="en-GB" sz="2000" dirty="0"/>
              <a:t>---- &gt;	</a:t>
            </a:r>
            <a:r>
              <a:rPr lang="en-GB" sz="2000" dirty="0" smtClean="0"/>
              <a:t>Monitoring mechanisms</a:t>
            </a:r>
          </a:p>
          <a:p>
            <a:pPr marL="0" indent="0">
              <a:buNone/>
            </a:pPr>
            <a:r>
              <a:rPr lang="en-GB" sz="2000" dirty="0"/>
              <a:t>Reporting process			----- &gt;	</a:t>
            </a:r>
            <a:r>
              <a:rPr lang="en-GB" sz="2000" dirty="0" smtClean="0"/>
              <a:t>Reflection </a:t>
            </a:r>
            <a:r>
              <a:rPr lang="en-GB" sz="2000" dirty="0" smtClean="0"/>
              <a:t>on training success criteria</a:t>
            </a:r>
          </a:p>
          <a:p>
            <a:pPr marL="0" indent="0">
              <a:buNone/>
            </a:pPr>
            <a:r>
              <a:rPr lang="en-GB" sz="2000" dirty="0" smtClean="0"/>
              <a:t>Shaping future plans</a:t>
            </a:r>
            <a:r>
              <a:rPr lang="en-GB" sz="2000" dirty="0"/>
              <a:t>		</a:t>
            </a:r>
            <a:r>
              <a:rPr lang="en-GB" sz="2000" dirty="0" smtClean="0"/>
              <a:t>-</a:t>
            </a:r>
            <a:r>
              <a:rPr lang="en-GB" sz="2000" dirty="0"/>
              <a:t>---- &gt;	</a:t>
            </a:r>
            <a:r>
              <a:rPr lang="en-GB" sz="2000" dirty="0" smtClean="0"/>
              <a:t>Adjustments to training scope</a:t>
            </a:r>
            <a:endParaRPr lang="en-GB" sz="2000" dirty="0" smtClean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Reflecting on </a:t>
            </a:r>
            <a:r>
              <a:rPr lang="en-GB" dirty="0" smtClean="0"/>
              <a:t>institutional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Conside</a:t>
            </a:r>
            <a:r>
              <a:rPr lang="en-GB" sz="2000" dirty="0" smtClean="0"/>
              <a:t>r which policies would have an impact on such training: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64267"/>
              </p:ext>
            </p:extLst>
          </p:nvPr>
        </p:nvGraphicFramePr>
        <p:xfrm>
          <a:off x="323529" y="2636912"/>
          <a:ext cx="8424935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2287"/>
                <a:gridCol w="2952328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Relevance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Staff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Identifying opportunities for professional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Affects appraisals and staff development progress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e.g. 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e.g. 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e.g.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7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3</a:t>
            </a:r>
            <a:r>
              <a:rPr lang="en-GB" dirty="0"/>
              <a:t>: </a:t>
            </a:r>
            <a:r>
              <a:rPr lang="en-GB" dirty="0"/>
              <a:t>Training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Create a leadership development plan for student mobility with key stakeholders</a:t>
            </a:r>
          </a:p>
          <a:p>
            <a:r>
              <a:rPr lang="en-GB" sz="2000" dirty="0" smtClean="0"/>
              <a:t>Identify the key champions and institution-level executive support</a:t>
            </a:r>
          </a:p>
          <a:p>
            <a:r>
              <a:rPr lang="en-GB" sz="2000" dirty="0" smtClean="0"/>
              <a:t>Plan human resources for training</a:t>
            </a:r>
          </a:p>
          <a:p>
            <a:r>
              <a:rPr lang="en-GB" sz="2000" dirty="0" smtClean="0"/>
              <a:t>Select trainers</a:t>
            </a:r>
          </a:p>
          <a:p>
            <a:r>
              <a:rPr lang="en-GB" sz="2000" dirty="0" smtClean="0"/>
              <a:t>Identify training success criteria</a:t>
            </a:r>
          </a:p>
          <a:p>
            <a:r>
              <a:rPr lang="en-GB" sz="2000" dirty="0" smtClean="0"/>
              <a:t>Provide incentives and rewards</a:t>
            </a:r>
          </a:p>
          <a:p>
            <a:r>
              <a:rPr lang="en-GB" sz="2000" dirty="0" smtClean="0"/>
              <a:t>Introduce recognition mechanisms for trainees</a:t>
            </a:r>
          </a:p>
          <a:p>
            <a:r>
              <a:rPr lang="en-GB" sz="2000" dirty="0" smtClean="0"/>
              <a:t>Run, monitor and support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496" r="1549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0" y="635457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https://image.slidesharecdn.com/mr-p-dwarakanath-090914035036-phpapp02/95/competency-management-in-organizations-17-728.jpg?cb=</a:t>
            </a:r>
            <a:r>
              <a:rPr lang="en-GB" sz="1400" dirty="0" smtClean="0">
                <a:hlinkClick r:id="rId3"/>
              </a:rPr>
              <a:t>1252900266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 your institution’s maturity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Understand the concept of corporate learning maturity</a:t>
            </a:r>
          </a:p>
          <a:p>
            <a:r>
              <a:rPr lang="en-GB" sz="2000" dirty="0" smtClean="0"/>
              <a:t>Determine institution’s maturity</a:t>
            </a:r>
          </a:p>
          <a:p>
            <a:r>
              <a:rPr lang="en-GB" sz="2000" dirty="0" smtClean="0"/>
              <a:t>Identify gaps</a:t>
            </a:r>
          </a:p>
          <a:p>
            <a:r>
              <a:rPr lang="en-GB" sz="2000" dirty="0" smtClean="0"/>
              <a:t>Plan improvements</a:t>
            </a:r>
          </a:p>
          <a:p>
            <a:r>
              <a:rPr lang="en-GB" sz="2000" dirty="0" smtClean="0"/>
              <a:t>Reflect on impact it has for the student mobility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45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2"/>
              </a:rPr>
              <a:t>https://blogs-images.forbes.com/joshbersin/files/2013/03/hilomm.jpg?width=</a:t>
            </a:r>
            <a:r>
              <a:rPr lang="en-GB" sz="1400" dirty="0" smtClean="0">
                <a:hlinkClick r:id="rId2"/>
              </a:rPr>
              <a:t>960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776" y="2132856"/>
            <a:ext cx="4950296" cy="33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8793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31123</TotalTime>
  <Words>462</Words>
  <Application>Microsoft Macintosh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Science&amp;Tech Intro talk</vt:lpstr>
      <vt:lpstr>Day 5 – Session 3</vt:lpstr>
      <vt:lpstr>Agenda</vt:lpstr>
      <vt:lpstr>Topic 1: Structure for student mobility training</vt:lpstr>
      <vt:lpstr>Layered structure for student mobility training</vt:lpstr>
      <vt:lpstr>Your institution’s training structure</vt:lpstr>
      <vt:lpstr>Topic 2: Alignment of training with institutional policy</vt:lpstr>
      <vt:lpstr>Reflecting on institutional policies</vt:lpstr>
      <vt:lpstr>Topic 3: Training integration</vt:lpstr>
      <vt:lpstr>Assess your institution’s maturity</vt:lpstr>
      <vt:lpstr>Train-storming</vt:lpstr>
      <vt:lpstr>Questions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George Dafoulas</cp:lastModifiedBy>
  <cp:revision>310</cp:revision>
  <dcterms:created xsi:type="dcterms:W3CDTF">2012-09-06T10:47:01Z</dcterms:created>
  <dcterms:modified xsi:type="dcterms:W3CDTF">2017-11-03T06:24:48Z</dcterms:modified>
</cp:coreProperties>
</file>