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81" r:id="rId2"/>
    <p:sldId id="276" r:id="rId3"/>
    <p:sldId id="282" r:id="rId4"/>
    <p:sldId id="283" r:id="rId5"/>
    <p:sldId id="284" r:id="rId6"/>
    <p:sldId id="285" r:id="rId7"/>
    <p:sldId id="286" r:id="rId8"/>
    <p:sldId id="289" r:id="rId9"/>
    <p:sldId id="287" r:id="rId10"/>
    <p:sldId id="290" r:id="rId11"/>
    <p:sldId id="291" r:id="rId12"/>
    <p:sldId id="288" r:id="rId13"/>
    <p:sldId id="293"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AFAFAF"/>
    <a:srgbClr val="6E6E6E"/>
    <a:srgbClr val="D52B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16" autoAdjust="0"/>
  </p:normalViewPr>
  <p:slideViewPr>
    <p:cSldViewPr snapToObjects="1">
      <p:cViewPr>
        <p:scale>
          <a:sx n="100" d="100"/>
          <a:sy n="100" d="100"/>
        </p:scale>
        <p:origin x="-21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8" d="100"/>
          <a:sy n="108" d="100"/>
        </p:scale>
        <p:origin x="-343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1E6A84C-5721-5147-B4B0-84AAABE55B41}" type="datetime1">
              <a:rPr lang="en-US"/>
              <a:pPr>
                <a:defRPr/>
              </a:pPr>
              <a:t>11/13/2017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A27A530-6454-474D-A834-09EC04492627}" type="slidenum">
              <a:rPr lang="en-US"/>
              <a:pPr>
                <a:defRPr/>
              </a:pPr>
              <a:t>‹N›</a:t>
            </a:fld>
            <a:endParaRPr lang="en-US"/>
          </a:p>
        </p:txBody>
      </p:sp>
    </p:spTree>
    <p:extLst>
      <p:ext uri="{BB962C8B-B14F-4D97-AF65-F5344CB8AC3E}">
        <p14:creationId xmlns:p14="http://schemas.microsoft.com/office/powerpoint/2010/main" xmlns="" val="3590799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F8E37A88-738B-774C-8D5F-6651561E1D66}" type="datetime1">
              <a:rPr lang="en-US"/>
              <a:pPr>
                <a:defRPr/>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913E594-B8E4-DE4C-8599-FB393C123C1E}" type="slidenum">
              <a:rPr lang="en-US"/>
              <a:pPr>
                <a:defRPr/>
              </a:pPr>
              <a:t>‹N›</a:t>
            </a:fld>
            <a:endParaRPr lang="en-US"/>
          </a:p>
        </p:txBody>
      </p:sp>
    </p:spTree>
    <p:extLst>
      <p:ext uri="{BB962C8B-B14F-4D97-AF65-F5344CB8AC3E}">
        <p14:creationId xmlns:p14="http://schemas.microsoft.com/office/powerpoint/2010/main" xmlns="" val="2160192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ＭＳ Ｐゴシック" pitchFamily="3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descr="Mid quad.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370013"/>
            <a:ext cx="9144000" cy="551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0800" y="274638"/>
            <a:ext cx="5245296" cy="487362"/>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endParaRPr lang="en-US" dirty="0"/>
          </a:p>
        </p:txBody>
      </p:sp>
      <p:sp>
        <p:nvSpPr>
          <p:cNvPr id="5"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endParaRPr lang="en-US" dirty="0"/>
          </a:p>
        </p:txBody>
      </p:sp>
    </p:spTree>
    <p:extLst>
      <p:ext uri="{BB962C8B-B14F-4D97-AF65-F5344CB8AC3E}">
        <p14:creationId xmlns:p14="http://schemas.microsoft.com/office/powerpoint/2010/main" xmlns="" val="63293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SmartArt Placeholder 8"/>
          <p:cNvSpPr>
            <a:spLocks noGrp="1"/>
          </p:cNvSpPr>
          <p:nvPr>
            <p:ph type="dgm" sz="quarter" idx="13"/>
          </p:nvPr>
        </p:nvSpPr>
        <p:spPr>
          <a:xfrm>
            <a:off x="1792288" y="1523999"/>
            <a:ext cx="5486400" cy="3200401"/>
          </a:xfrm>
        </p:spPr>
        <p:txBody>
          <a:bodyPr rtlCol="0">
            <a:normAutofit/>
          </a:bodyPr>
          <a:lstStyle>
            <a:lvl1pPr>
              <a:buFontTx/>
              <a:buNone/>
              <a:defRPr/>
            </a:lvl1pPr>
          </a:lstStyle>
          <a:p>
            <a:pPr lvl="0"/>
            <a:r>
              <a:rPr lang="en-GB" noProof="0" smtClean="0"/>
              <a:t>Click icon to add SmartArt graphic</a:t>
            </a:r>
            <a:endParaRPr lang="en-US" noProof="0" smtClean="0"/>
          </a:p>
        </p:txBody>
      </p:sp>
      <p:sp>
        <p:nvSpPr>
          <p:cNvPr id="5" name="Date Placeholder 3"/>
          <p:cNvSpPr>
            <a:spLocks noGrp="1"/>
          </p:cNvSpPr>
          <p:nvPr>
            <p:ph type="dt" sz="half" idx="14"/>
          </p:nvPr>
        </p:nvSpPr>
        <p:spPr>
          <a:xfrm>
            <a:off x="1181100" y="6356350"/>
            <a:ext cx="2133600" cy="365125"/>
          </a:xfrm>
          <a:prstGeom prst="rect">
            <a:avLst/>
          </a:prstGeom>
        </p:spPr>
        <p:txBody>
          <a:bodyPr/>
          <a:lstStyle>
            <a:lvl1pPr>
              <a:defRPr/>
            </a:lvl1pPr>
          </a:lstStyle>
          <a:p>
            <a:pPr>
              <a:defRPr/>
            </a:pPr>
            <a:fld id="{AB94BE20-D944-BB44-8E1B-BD079549EF80}" type="datetime1">
              <a:rPr lang="en-GB"/>
              <a:pPr>
                <a:defRPr/>
              </a:pPr>
              <a:t>13/11/2017</a:t>
            </a:fld>
            <a:endParaRPr lang="en-US"/>
          </a:p>
        </p:txBody>
      </p:sp>
      <p:sp>
        <p:nvSpPr>
          <p:cNvPr id="6" name="Slide Number Placeholder 5"/>
          <p:cNvSpPr>
            <a:spLocks noGrp="1"/>
          </p:cNvSpPr>
          <p:nvPr>
            <p:ph type="sldNum" sz="quarter" idx="15"/>
          </p:nvPr>
        </p:nvSpPr>
        <p:spPr>
          <a:xfrm>
            <a:off x="190500" y="6356350"/>
            <a:ext cx="990600" cy="365125"/>
          </a:xfrm>
          <a:prstGeom prst="rect">
            <a:avLst/>
          </a:prstGeom>
        </p:spPr>
        <p:txBody>
          <a:bodyPr/>
          <a:lstStyle>
            <a:lvl1pPr>
              <a:defRPr/>
            </a:lvl1pPr>
          </a:lstStyle>
          <a:p>
            <a:pPr>
              <a:defRPr/>
            </a:pPr>
            <a:r>
              <a:rPr lang="en-US"/>
              <a:t>Slide </a:t>
            </a:r>
            <a:fld id="{AB42D14B-477C-8846-82F4-0A5B05BD5D59}" type="slidenum">
              <a:rPr lang="en-US"/>
              <a:pPr>
                <a:defRPr/>
              </a:pPr>
              <a:t>‹N›</a:t>
            </a:fld>
            <a:endParaRPr lang="en-US"/>
          </a:p>
        </p:txBody>
      </p:sp>
    </p:spTree>
    <p:extLst>
      <p:ext uri="{BB962C8B-B14F-4D97-AF65-F5344CB8AC3E}">
        <p14:creationId xmlns:p14="http://schemas.microsoft.com/office/powerpoint/2010/main" xmlns="" val="393052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49EA6EE5-E57D-8444-A068-41BFE1EC2CCA}" type="datetime1">
              <a:rPr lang="en-GB"/>
              <a:pPr>
                <a:defRPr/>
              </a:pPr>
              <a:t>13/11/2017</a:t>
            </a:fld>
            <a:endParaRPr lang="en-US"/>
          </a:p>
        </p:txBody>
      </p:sp>
      <p:sp>
        <p:nvSpPr>
          <p:cNvPr id="5"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A2E1C54C-7203-C441-82F9-950E104846E6}" type="slidenum">
              <a:rPr lang="en-US"/>
              <a:pPr>
                <a:defRPr/>
              </a:pPr>
              <a:t>‹N›</a:t>
            </a:fld>
            <a:endParaRPr lang="en-US"/>
          </a:p>
        </p:txBody>
      </p:sp>
    </p:spTree>
    <p:extLst>
      <p:ext uri="{BB962C8B-B14F-4D97-AF65-F5344CB8AC3E}">
        <p14:creationId xmlns:p14="http://schemas.microsoft.com/office/powerpoint/2010/main" xmlns="" val="193955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400550" y="-2130425"/>
            <a:ext cx="5667375" cy="566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userDrawn="1"/>
        </p:nvSpPr>
        <p:spPr bwMode="auto">
          <a:xfrm>
            <a:off x="190500" y="274638"/>
            <a:ext cx="5245100" cy="487362"/>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GB" sz="2400" b="1" smtClean="0">
                <a:solidFill>
                  <a:srgbClr val="6E6E6E"/>
                </a:solidFill>
                <a:cs typeface="Arial" charset="0"/>
              </a:rPr>
              <a:t>Click to edit Master title style</a:t>
            </a:r>
            <a:endParaRPr lang="en-US" sz="2400" b="1" smtClean="0">
              <a:solidFill>
                <a:srgbClr val="6E6E6E"/>
              </a:solidFill>
              <a:cs typeface="Arial" charset="0"/>
            </a:endParaRPr>
          </a:p>
        </p:txBody>
      </p:sp>
      <p:sp>
        <p:nvSpPr>
          <p:cNvPr id="2" name="Vertical Title 1"/>
          <p:cNvSpPr>
            <a:spLocks noGrp="1"/>
          </p:cNvSpPr>
          <p:nvPr>
            <p:ph type="title" orient="vert"/>
          </p:nvPr>
        </p:nvSpPr>
        <p:spPr>
          <a:xfrm>
            <a:off x="6629400" y="1524000"/>
            <a:ext cx="2286000" cy="46021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90500" y="1524000"/>
            <a:ext cx="6286500" cy="46021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fld id="{33DD491B-4894-E744-8D24-209EDB46C4D5}" type="datetime1">
              <a:rPr lang="en-GB"/>
              <a:pPr>
                <a:defRPr/>
              </a:pPr>
              <a:t>13/11/2017</a:t>
            </a:fld>
            <a:endParaRPr lang="en-US"/>
          </a:p>
        </p:txBody>
      </p:sp>
      <p:sp>
        <p:nvSpPr>
          <p:cNvPr id="7"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r>
              <a:rPr lang="en-US"/>
              <a:t>Slide </a:t>
            </a:r>
            <a:fld id="{17FB227D-F707-A141-8C21-54D08ACB8B19}" type="slidenum">
              <a:rPr lang="en-US"/>
              <a:pPr>
                <a:defRPr/>
              </a:pPr>
              <a:t>‹N›</a:t>
            </a:fld>
            <a:endParaRPr lang="en-US"/>
          </a:p>
        </p:txBody>
      </p:sp>
    </p:spTree>
    <p:extLst>
      <p:ext uri="{BB962C8B-B14F-4D97-AF65-F5344CB8AC3E}">
        <p14:creationId xmlns:p14="http://schemas.microsoft.com/office/powerpoint/2010/main" xmlns="" val="93934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7" descr="mdx_grove_building_RB_.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370013"/>
            <a:ext cx="9144000" cy="548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190500" y="274638"/>
            <a:ext cx="5448300" cy="944562"/>
          </a:xfrm>
        </p:spPr>
        <p:txBody>
          <a:bodyPr/>
          <a:lstStyle/>
          <a:p>
            <a:r>
              <a:rPr lang="en-GB" smtClean="0"/>
              <a:t>Click to edit Master title style</a:t>
            </a:r>
            <a:endParaRPr lang="en-US" dirty="0"/>
          </a:p>
        </p:txBody>
      </p:sp>
    </p:spTree>
    <p:extLst>
      <p:ext uri="{BB962C8B-B14F-4D97-AF65-F5344CB8AC3E}">
        <p14:creationId xmlns:p14="http://schemas.microsoft.com/office/powerpoint/2010/main" xmlns="" val="13992860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mdx_grove_building_RB_.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370013"/>
            <a:ext cx="9144000" cy="548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190500" y="274638"/>
            <a:ext cx="5448300" cy="944562"/>
          </a:xfrm>
        </p:spPr>
        <p:txBody>
          <a:bodyPr/>
          <a:lstStyle/>
          <a:p>
            <a:r>
              <a:rPr lang="en-GB" smtClean="0"/>
              <a:t>Click to edit Master title style</a:t>
            </a:r>
            <a:endParaRPr lang="en-US" dirty="0"/>
          </a:p>
        </p:txBody>
      </p:sp>
    </p:spTree>
    <p:extLst>
      <p:ext uri="{BB962C8B-B14F-4D97-AF65-F5344CB8AC3E}">
        <p14:creationId xmlns:p14="http://schemas.microsoft.com/office/powerpoint/2010/main" xmlns="" val="23543878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GB" smtClean="0"/>
              <a:t>Click to edit Master title style</a:t>
            </a:r>
            <a:endParaRPr lang="en-US" dirty="0"/>
          </a:p>
        </p:txBody>
      </p:sp>
      <p:sp>
        <p:nvSpPr>
          <p:cNvPr id="9"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xmlns="" val="9839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dirty="0"/>
          </a:p>
        </p:txBody>
      </p:sp>
      <p:sp>
        <p:nvSpPr>
          <p:cNvPr id="3" name="Content Placeholder 2"/>
          <p:cNvSpPr>
            <a:spLocks noGrp="1"/>
          </p:cNvSpPr>
          <p:nvPr>
            <p:ph idx="1"/>
          </p:nvPr>
        </p:nvSpPr>
        <p:spPr>
          <a:xfrm>
            <a:off x="190500" y="1600200"/>
            <a:ext cx="87249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xmlns="" val="77422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190500" y="274638"/>
            <a:ext cx="5245100" cy="487362"/>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GB" sz="2400" b="1" smtClean="0">
                <a:solidFill>
                  <a:srgbClr val="6E6E6E"/>
                </a:solidFill>
                <a:cs typeface="Arial" charset="0"/>
              </a:rPr>
              <a:t>Click to edit Master title style</a:t>
            </a:r>
            <a:endParaRPr lang="en-US" sz="2400" b="1" smtClean="0">
              <a:solidFill>
                <a:srgbClr val="6E6E6E"/>
              </a:solidFill>
              <a:cs typeface="Arial" charset="0"/>
            </a:endParaRPr>
          </a:p>
        </p:txBody>
      </p:sp>
      <p:pic>
        <p:nvPicPr>
          <p:cNvPr id="5" name="Picture 2"/>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638800" y="9525"/>
            <a:ext cx="35052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fld id="{E8156529-9AFC-BE40-9D75-C3A2147B594B}" type="datetime1">
              <a:rPr lang="en-GB"/>
              <a:pPr>
                <a:defRPr/>
              </a:pPr>
              <a:t>13/11/2017</a:t>
            </a:fld>
            <a:endParaRPr lang="en-US"/>
          </a:p>
        </p:txBody>
      </p:sp>
      <p:sp>
        <p:nvSpPr>
          <p:cNvPr id="7"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r>
              <a:rPr lang="en-US"/>
              <a:t>Slide </a:t>
            </a:r>
            <a:fld id="{8A1DF157-BC33-4C42-9446-84FC8AB4D6D9}" type="slidenum">
              <a:rPr lang="en-US"/>
              <a:pPr>
                <a:defRPr/>
              </a:pPr>
              <a:t>‹N›</a:t>
            </a:fld>
            <a:endParaRPr lang="en-US"/>
          </a:p>
        </p:txBody>
      </p:sp>
    </p:spTree>
    <p:extLst>
      <p:ext uri="{BB962C8B-B14F-4D97-AF65-F5344CB8AC3E}">
        <p14:creationId xmlns:p14="http://schemas.microsoft.com/office/powerpoint/2010/main" xmlns="" val="125925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190500" y="1600200"/>
            <a:ext cx="4457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p:txBody>
      </p:sp>
      <p:sp>
        <p:nvSpPr>
          <p:cNvPr id="5"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A299A5A8-6AEC-D84B-8E47-A28F8D01EC77}" type="datetime1">
              <a:rPr lang="en-GB"/>
              <a:pPr>
                <a:defRPr/>
              </a:pPr>
              <a:t>13/11/2017</a:t>
            </a:fld>
            <a:endParaRPr lang="en-US"/>
          </a:p>
        </p:txBody>
      </p:sp>
      <p:sp>
        <p:nvSpPr>
          <p:cNvPr id="6"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68B5F893-335F-4D4C-90EF-394EC51DE705}" type="slidenum">
              <a:rPr lang="en-US"/>
              <a:pPr>
                <a:defRPr/>
              </a:pPr>
              <a:t>‹N›</a:t>
            </a:fld>
            <a:endParaRPr lang="en-US"/>
          </a:p>
        </p:txBody>
      </p:sp>
    </p:spTree>
    <p:extLst>
      <p:ext uri="{BB962C8B-B14F-4D97-AF65-F5344CB8AC3E}">
        <p14:creationId xmlns:p14="http://schemas.microsoft.com/office/powerpoint/2010/main" xmlns="" val="184660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905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90500" y="2174875"/>
            <a:ext cx="43053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8200" y="2174875"/>
            <a:ext cx="42672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CB7A545F-E10D-E541-9FEB-12794604C08C}" type="datetime1">
              <a:rPr lang="en-GB"/>
              <a:pPr>
                <a:defRPr/>
              </a:pPr>
              <a:t>13/11/2017</a:t>
            </a:fld>
            <a:endParaRPr lang="en-US"/>
          </a:p>
        </p:txBody>
      </p:sp>
      <p:sp>
        <p:nvSpPr>
          <p:cNvPr id="8"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BBF5E4AC-4384-0C46-B3F5-26B9149DF015}" type="slidenum">
              <a:rPr lang="en-US"/>
              <a:pPr>
                <a:defRPr/>
              </a:pPr>
              <a:t>‹N›</a:t>
            </a:fld>
            <a:endParaRPr lang="en-US"/>
          </a:p>
        </p:txBody>
      </p:sp>
    </p:spTree>
    <p:extLst>
      <p:ext uri="{BB962C8B-B14F-4D97-AF65-F5344CB8AC3E}">
        <p14:creationId xmlns:p14="http://schemas.microsoft.com/office/powerpoint/2010/main" xmlns="" val="5365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524500" cy="715962"/>
          </a:xfrm>
        </p:spPr>
        <p:txBody>
          <a:bodyPr/>
          <a:lstStyle/>
          <a:p>
            <a:r>
              <a:rPr lang="en-GB" smtClean="0"/>
              <a:t>Click to edit Master title style</a:t>
            </a:r>
            <a:endParaRPr lang="en-US"/>
          </a:p>
        </p:txBody>
      </p:sp>
      <p:sp>
        <p:nvSpPr>
          <p:cNvPr id="9" name="Text Placeholder 8"/>
          <p:cNvSpPr>
            <a:spLocks noGrp="1"/>
          </p:cNvSpPr>
          <p:nvPr>
            <p:ph type="body" sz="quarter" idx="13"/>
          </p:nvPr>
        </p:nvSpPr>
        <p:spPr>
          <a:xfrm>
            <a:off x="190500" y="3048000"/>
            <a:ext cx="5524500" cy="1447800"/>
          </a:xfrm>
        </p:spPr>
        <p:txBody>
          <a:bodyPr>
            <a:normAutofit/>
          </a:bodyPr>
          <a:lstStyle>
            <a:lvl1pPr>
              <a:buFontTx/>
              <a:buNone/>
              <a:defRPr sz="2800" b="1"/>
            </a:lvl1pPr>
            <a:lvl2pPr>
              <a:buNone/>
              <a:defRPr/>
            </a:lvl2pPr>
          </a:lstStyle>
          <a:p>
            <a:pPr lvl="0"/>
            <a:r>
              <a:rPr lang="en-GB" smtClean="0"/>
              <a:t>Click to edit Master text styles</a:t>
            </a:r>
          </a:p>
        </p:txBody>
      </p:sp>
      <p:sp>
        <p:nvSpPr>
          <p:cNvPr id="4" name="Date Placeholder 3"/>
          <p:cNvSpPr>
            <a:spLocks noGrp="1"/>
          </p:cNvSpPr>
          <p:nvPr>
            <p:ph type="dt" sz="half" idx="14"/>
          </p:nvPr>
        </p:nvSpPr>
        <p:spPr>
          <a:xfrm>
            <a:off x="1181100" y="6356350"/>
            <a:ext cx="2133600" cy="365125"/>
          </a:xfrm>
          <a:prstGeom prst="rect">
            <a:avLst/>
          </a:prstGeom>
        </p:spPr>
        <p:txBody>
          <a:bodyPr/>
          <a:lstStyle>
            <a:lvl1pPr>
              <a:defRPr/>
            </a:lvl1pPr>
          </a:lstStyle>
          <a:p>
            <a:pPr>
              <a:defRPr/>
            </a:pPr>
            <a:fld id="{4BD64877-491E-8B41-BD47-6D0880F10E89}" type="datetime1">
              <a:rPr lang="en-GB"/>
              <a:pPr>
                <a:defRPr/>
              </a:pPr>
              <a:t>13/11/2017</a:t>
            </a:fld>
            <a:endParaRPr lang="en-US"/>
          </a:p>
        </p:txBody>
      </p:sp>
      <p:sp>
        <p:nvSpPr>
          <p:cNvPr id="5" name="Slide Number Placeholder 5"/>
          <p:cNvSpPr>
            <a:spLocks noGrp="1"/>
          </p:cNvSpPr>
          <p:nvPr>
            <p:ph type="sldNum" sz="quarter" idx="15"/>
          </p:nvPr>
        </p:nvSpPr>
        <p:spPr>
          <a:xfrm>
            <a:off x="190500" y="6356350"/>
            <a:ext cx="990600" cy="365125"/>
          </a:xfrm>
          <a:prstGeom prst="rect">
            <a:avLst/>
          </a:prstGeom>
        </p:spPr>
        <p:txBody>
          <a:bodyPr/>
          <a:lstStyle>
            <a:lvl1pPr>
              <a:defRPr/>
            </a:lvl1pPr>
          </a:lstStyle>
          <a:p>
            <a:pPr>
              <a:defRPr/>
            </a:pPr>
            <a:r>
              <a:rPr lang="en-US"/>
              <a:t>Slide </a:t>
            </a:r>
            <a:fld id="{36BC24DF-8B11-2C40-AC87-A0468FE9B7AA}" type="slidenum">
              <a:rPr lang="en-US"/>
              <a:pPr>
                <a:defRPr/>
              </a:pPr>
              <a:t>‹N›</a:t>
            </a:fld>
            <a:endParaRPr lang="en-US"/>
          </a:p>
        </p:txBody>
      </p:sp>
    </p:spTree>
    <p:extLst>
      <p:ext uri="{BB962C8B-B14F-4D97-AF65-F5344CB8AC3E}">
        <p14:creationId xmlns:p14="http://schemas.microsoft.com/office/powerpoint/2010/main" xmlns="" val="198518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 y="1657350"/>
            <a:ext cx="3238500" cy="1162050"/>
          </a:xfrm>
        </p:spPr>
        <p:txBody>
          <a:bodyPr anchor="b"/>
          <a:lstStyle>
            <a:lvl1pPr algn="l">
              <a:defRPr sz="2000" b="1">
                <a:solidFill>
                  <a:srgbClr val="6E6E6E"/>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90500" y="2819400"/>
            <a:ext cx="3238500"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E2FB5508-1FCA-6B4F-9CA6-DE3A5755BCFB}" type="datetime1">
              <a:rPr lang="en-GB"/>
              <a:pPr>
                <a:defRPr/>
              </a:pPr>
              <a:t>13/11/2017</a:t>
            </a:fld>
            <a:endParaRPr lang="en-US"/>
          </a:p>
        </p:txBody>
      </p:sp>
      <p:sp>
        <p:nvSpPr>
          <p:cNvPr id="6"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956EF8A4-D2F7-BA45-A642-52AA7FC76D2D}" type="slidenum">
              <a:rPr lang="en-US"/>
              <a:pPr>
                <a:defRPr/>
              </a:pPr>
              <a:t>‹N›</a:t>
            </a:fld>
            <a:endParaRPr lang="en-US"/>
          </a:p>
        </p:txBody>
      </p:sp>
    </p:spTree>
    <p:extLst>
      <p:ext uri="{BB962C8B-B14F-4D97-AF65-F5344CB8AC3E}">
        <p14:creationId xmlns:p14="http://schemas.microsoft.com/office/powerpoint/2010/main" xmlns="" val="243153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 y="274638"/>
            <a:ext cx="67818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1027" name="Text Placeholder 2"/>
          <p:cNvSpPr>
            <a:spLocks noGrp="1"/>
          </p:cNvSpPr>
          <p:nvPr>
            <p:ph type="body" idx="1"/>
          </p:nvPr>
        </p:nvSpPr>
        <p:spPr bwMode="auto">
          <a:xfrm>
            <a:off x="190500" y="1600200"/>
            <a:ext cx="87249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030" name="Picture 2"/>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5638800" y="0"/>
            <a:ext cx="35052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70" r:id="rId4"/>
    <p:sldLayoutId id="2147484280" r:id="rId5"/>
    <p:sldLayoutId id="2147484271" r:id="rId6"/>
    <p:sldLayoutId id="2147484272" r:id="rId7"/>
    <p:sldLayoutId id="2147484273" r:id="rId8"/>
    <p:sldLayoutId id="2147484274" r:id="rId9"/>
    <p:sldLayoutId id="2147484275" r:id="rId10"/>
    <p:sldLayoutId id="2147484276" r:id="rId11"/>
    <p:sldLayoutId id="2147484281" r:id="rId12"/>
    <p:sldLayoutId id="2147484282" r:id="rId13"/>
  </p:sldLayoutIdLst>
  <p:hf hdr="0" ftr="0"/>
  <p:txStyles>
    <p:titleStyle>
      <a:lvl1pPr algn="l" defTabSz="457200" rtl="0" eaLnBrk="1" fontAlgn="base" hangingPunct="1">
        <a:spcBef>
          <a:spcPct val="0"/>
        </a:spcBef>
        <a:spcAft>
          <a:spcPct val="0"/>
        </a:spcAft>
        <a:defRPr sz="2400" b="1" kern="1200">
          <a:solidFill>
            <a:srgbClr val="6E6E6E"/>
          </a:solidFill>
          <a:latin typeface="Arial"/>
          <a:ea typeface="ＭＳ Ｐゴシック" pitchFamily="30" charset="-128"/>
          <a:cs typeface="ＭＳ Ｐゴシック" pitchFamily="28" charset="-128"/>
        </a:defRPr>
      </a:lvl1pPr>
      <a:lvl2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2pPr>
      <a:lvl3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3pPr>
      <a:lvl4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4pPr>
      <a:lvl5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5pPr>
      <a:lvl6pPr marL="4572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6pPr>
      <a:lvl7pPr marL="9144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7pPr>
      <a:lvl8pPr marL="13716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8pPr>
      <a:lvl9pPr marL="18288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9pPr>
    </p:titleStyle>
    <p:bodyStyle>
      <a:lvl1pPr marL="342900" indent="-342900" algn="l" defTabSz="457200" rtl="0" eaLnBrk="1" fontAlgn="base" hangingPunct="1">
        <a:spcBef>
          <a:spcPct val="20000"/>
        </a:spcBef>
        <a:spcAft>
          <a:spcPct val="0"/>
        </a:spcAft>
        <a:buClr>
          <a:srgbClr val="D52B1E"/>
        </a:buClr>
        <a:buFont typeface="Arial" charset="0"/>
        <a:buChar char="•"/>
        <a:defRPr sz="3200" kern="1200">
          <a:solidFill>
            <a:schemeClr val="tx1"/>
          </a:solidFill>
          <a:latin typeface="Arial"/>
          <a:ea typeface="ＭＳ Ｐゴシック" pitchFamily="30" charset="-128"/>
          <a:cs typeface="ＭＳ Ｐゴシック" pitchFamily="28" charset="-128"/>
        </a:defRPr>
      </a:lvl1pPr>
      <a:lvl2pPr marL="742950" indent="-285750" algn="l" defTabSz="457200" rtl="0" eaLnBrk="1" fontAlgn="base" hangingPunct="1">
        <a:spcBef>
          <a:spcPct val="20000"/>
        </a:spcBef>
        <a:spcAft>
          <a:spcPct val="0"/>
        </a:spcAft>
        <a:buClr>
          <a:srgbClr val="D52B1E"/>
        </a:buClr>
        <a:buFont typeface="Arial" charset="0"/>
        <a:buChar char="–"/>
        <a:defRPr sz="2800" kern="1200">
          <a:solidFill>
            <a:schemeClr val="tx1"/>
          </a:solidFill>
          <a:latin typeface="Arial"/>
          <a:ea typeface="ＭＳ Ｐゴシック" pitchFamily="30" charset="-128"/>
          <a:cs typeface="ＭＳ Ｐゴシック" pitchFamily="28" charset="-128"/>
        </a:defRPr>
      </a:lvl2pPr>
      <a:lvl3pPr marL="1143000" indent="-228600" algn="l" defTabSz="457200" rtl="0" eaLnBrk="1" fontAlgn="base" hangingPunct="1">
        <a:spcBef>
          <a:spcPct val="20000"/>
        </a:spcBef>
        <a:spcAft>
          <a:spcPct val="0"/>
        </a:spcAft>
        <a:buClr>
          <a:srgbClr val="D52B1E"/>
        </a:buClr>
        <a:buFont typeface="Arial" charset="0"/>
        <a:buChar char="•"/>
        <a:defRPr sz="2400" kern="1200">
          <a:solidFill>
            <a:schemeClr val="tx1"/>
          </a:solidFill>
          <a:latin typeface="Arial"/>
          <a:ea typeface="ＭＳ Ｐゴシック" pitchFamily="30" charset="-128"/>
          <a:cs typeface="ＭＳ Ｐゴシック" pitchFamily="28" charset="-128"/>
        </a:defRPr>
      </a:lvl3pPr>
      <a:lvl4pPr marL="16002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4pPr>
      <a:lvl5pPr marL="20574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tx1"/>
                </a:solidFill>
              </a:rPr>
              <a:t>University of </a:t>
            </a:r>
            <a:r>
              <a:rPr lang="en-GB" dirty="0">
                <a:solidFill>
                  <a:schemeClr val="tx1"/>
                </a:solidFill>
              </a:rPr>
              <a:t>L</a:t>
            </a:r>
            <a:r>
              <a:rPr lang="en-GB" dirty="0" smtClean="0">
                <a:solidFill>
                  <a:schemeClr val="tx1"/>
                </a:solidFill>
              </a:rPr>
              <a:t>’Aquila</a:t>
            </a:r>
            <a:endParaRPr lang="en-GB" dirty="0">
              <a:solidFill>
                <a:schemeClr val="tx1"/>
              </a:solidFill>
            </a:endParaRPr>
          </a:p>
        </p:txBody>
      </p:sp>
      <p:sp>
        <p:nvSpPr>
          <p:cNvPr id="3" name="Subtitle 2"/>
          <p:cNvSpPr>
            <a:spLocks noGrp="1"/>
          </p:cNvSpPr>
          <p:nvPr>
            <p:ph type="subTitle" idx="1"/>
          </p:nvPr>
        </p:nvSpPr>
        <p:spPr/>
        <p:txBody>
          <a:bodyPr>
            <a:normAutofit fontScale="77500" lnSpcReduction="20000"/>
          </a:bodyPr>
          <a:lstStyle/>
          <a:p>
            <a:r>
              <a:rPr lang="en-GB" dirty="0" smtClean="0"/>
              <a:t>City: L’Aquila</a:t>
            </a:r>
          </a:p>
          <a:p>
            <a:r>
              <a:rPr lang="en-GB" dirty="0" smtClean="0"/>
              <a:t>Country: Italy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2816225"/>
            <a:ext cx="1745158" cy="2172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846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500" y="274638"/>
            <a:ext cx="6613748" cy="487362"/>
          </a:xfrm>
        </p:spPr>
        <p:txBody>
          <a:bodyPr/>
          <a:lstStyle/>
          <a:p>
            <a:r>
              <a:rPr lang="en-GB" dirty="0"/>
              <a:t>Credit transfer </a:t>
            </a:r>
            <a:r>
              <a:rPr lang="en-GB" dirty="0" smtClean="0"/>
              <a:t>process – Before mobility – The Learning Agreements</a:t>
            </a:r>
            <a:endParaRPr lang="it-IT"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43608" y="1062465"/>
            <a:ext cx="5472608" cy="5043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760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500" y="274638"/>
            <a:ext cx="6253708" cy="487362"/>
          </a:xfrm>
        </p:spPr>
        <p:txBody>
          <a:bodyPr/>
          <a:lstStyle/>
          <a:p>
            <a:r>
              <a:rPr lang="en-GB" dirty="0"/>
              <a:t>Credit transfer </a:t>
            </a:r>
            <a:r>
              <a:rPr lang="en-GB" dirty="0" smtClean="0"/>
              <a:t>process – after the mobility – The Transcript of Records</a:t>
            </a:r>
            <a:endParaRPr lang="it-IT"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68193" y="1600200"/>
            <a:ext cx="4569514"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76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Grade conversion process</a:t>
            </a:r>
          </a:p>
        </p:txBody>
      </p:sp>
      <p:sp>
        <p:nvSpPr>
          <p:cNvPr id="3" name="Content Placeholder 2"/>
          <p:cNvSpPr>
            <a:spLocks noGrp="1"/>
          </p:cNvSpPr>
          <p:nvPr>
            <p:ph idx="1"/>
          </p:nvPr>
        </p:nvSpPr>
        <p:spPr>
          <a:xfrm>
            <a:off x="190500" y="1196752"/>
            <a:ext cx="8724900" cy="4929411"/>
          </a:xfrm>
        </p:spPr>
        <p:txBody>
          <a:bodyPr/>
          <a:lstStyle/>
          <a:p>
            <a:pPr marL="0" indent="0">
              <a:buNone/>
            </a:pPr>
            <a:r>
              <a:rPr lang="en-GB" sz="2000" b="1" dirty="0" smtClean="0"/>
              <a:t>EGRACONS grade conversion </a:t>
            </a:r>
          </a:p>
          <a:p>
            <a:pPr marL="0" indent="0">
              <a:buNone/>
            </a:pPr>
            <a:endParaRPr lang="en-GB" sz="2000" dirty="0" smtClean="0"/>
          </a:p>
          <a:p>
            <a:pPr marL="0" indent="0">
              <a:buNone/>
            </a:pPr>
            <a:r>
              <a:rPr lang="en-GB" sz="2000" dirty="0" smtClean="0"/>
              <a:t>University </a:t>
            </a:r>
            <a:r>
              <a:rPr lang="en-GB" sz="2000" dirty="0" smtClean="0"/>
              <a:t>of L’Aquila, as all the others Italian institutions adopted the </a:t>
            </a:r>
          </a:p>
          <a:p>
            <a:pPr marL="0" indent="0">
              <a:buNone/>
            </a:pPr>
            <a:r>
              <a:rPr lang="en-GB" sz="2000" dirty="0" smtClean="0"/>
              <a:t>18-30 Grading scales. Grade 18 it is the lowest, grade 30 it is the highest</a:t>
            </a:r>
            <a:r>
              <a:rPr lang="en-GB" sz="2000" dirty="0"/>
              <a:t>.</a:t>
            </a:r>
            <a:endParaRPr lang="en-GB"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 y="2741662"/>
            <a:ext cx="8729663"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tangolo 3"/>
          <p:cNvSpPr/>
          <p:nvPr/>
        </p:nvSpPr>
        <p:spPr>
          <a:xfrm>
            <a:off x="253206" y="4437112"/>
            <a:ext cx="8662194" cy="1754326"/>
          </a:xfrm>
          <a:prstGeom prst="rect">
            <a:avLst/>
          </a:prstGeom>
        </p:spPr>
        <p:txBody>
          <a:bodyPr wrap="square">
            <a:spAutoFit/>
          </a:bodyPr>
          <a:lstStyle/>
          <a:p>
            <a:r>
              <a:rPr lang="en-US" dirty="0"/>
              <a:t> </a:t>
            </a:r>
            <a:endParaRPr lang="en-US" dirty="0" smtClean="0"/>
          </a:p>
          <a:p>
            <a:r>
              <a:rPr lang="en-US" dirty="0" smtClean="0"/>
              <a:t>Italian </a:t>
            </a:r>
            <a:r>
              <a:rPr lang="en-US" dirty="0"/>
              <a:t>grading scale goes from 18 to 30 e lode.</a:t>
            </a:r>
          </a:p>
          <a:p>
            <a:r>
              <a:rPr lang="en-US" dirty="0"/>
              <a:t> The absolute frequency distribution of all grades is shown e.g. 0.5% of the students of that specific degree course obtain 29.</a:t>
            </a:r>
          </a:p>
          <a:p>
            <a:r>
              <a:rPr lang="en-US" dirty="0"/>
              <a:t> The accumulated frequency distribution starts from 100% for the lowest pass grade up to the top ones</a:t>
            </a:r>
          </a:p>
        </p:txBody>
      </p:sp>
    </p:spTree>
    <p:extLst>
      <p:ext uri="{BB962C8B-B14F-4D97-AF65-F5344CB8AC3E}">
        <p14:creationId xmlns:p14="http://schemas.microsoft.com/office/powerpoint/2010/main" xmlns="" val="205224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77272"/>
            <a:ext cx="9144000" cy="536575"/>
          </a:xfrm>
        </p:spPr>
        <p:txBody>
          <a:bodyPr>
            <a:normAutofit fontScale="90000"/>
          </a:bodyPr>
          <a:lstStyle/>
          <a:p>
            <a:pPr algn="ctr"/>
            <a:r>
              <a:rPr lang="en-GB" dirty="0" smtClean="0">
                <a:solidFill>
                  <a:schemeClr val="tx1"/>
                </a:solidFill>
              </a:rPr>
              <a:t>University of </a:t>
            </a:r>
            <a:r>
              <a:rPr lang="en-GB" dirty="0" smtClean="0">
                <a:solidFill>
                  <a:schemeClr val="tx1"/>
                </a:solidFill>
              </a:rPr>
              <a:t>L’Aquila</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3" name="Subtitle 2"/>
          <p:cNvSpPr>
            <a:spLocks noGrp="1"/>
          </p:cNvSpPr>
          <p:nvPr>
            <p:ph type="subTitle" idx="1"/>
          </p:nvPr>
        </p:nvSpPr>
        <p:spPr>
          <a:xfrm>
            <a:off x="0" y="1124744"/>
            <a:ext cx="9144000" cy="2016224"/>
          </a:xfrm>
        </p:spPr>
        <p:txBody>
          <a:bodyPr>
            <a:normAutofit/>
          </a:bodyPr>
          <a:lstStyle/>
          <a:p>
            <a:pPr algn="ctr"/>
            <a:r>
              <a:rPr lang="en-GB" b="1" dirty="0" smtClean="0"/>
              <a:t>Thank you for your attention!</a:t>
            </a:r>
          </a:p>
          <a:p>
            <a:pPr algn="ctr"/>
            <a:endParaRPr lang="en-GB" b="1" dirty="0" smtClean="0"/>
          </a:p>
          <a:p>
            <a:pPr algn="ctr"/>
            <a:r>
              <a:rPr lang="en-GB" b="1" dirty="0" err="1" smtClean="0"/>
              <a:t>Massimiliano</a:t>
            </a:r>
            <a:r>
              <a:rPr lang="en-GB" b="1" dirty="0" smtClean="0"/>
              <a:t> </a:t>
            </a:r>
            <a:r>
              <a:rPr lang="en-GB" b="1" dirty="0" err="1" smtClean="0"/>
              <a:t>D’Innocenzo</a:t>
            </a:r>
            <a:endParaRPr lang="en-GB"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7904" y="3507288"/>
            <a:ext cx="1745158" cy="2172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846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sz="2000" dirty="0" smtClean="0"/>
              <a:t>Credit system used at the institution</a:t>
            </a:r>
          </a:p>
          <a:p>
            <a:pPr marL="457200" indent="-457200">
              <a:buFont typeface="+mj-lt"/>
              <a:buAutoNum type="arabicPeriod"/>
            </a:pPr>
            <a:r>
              <a:rPr lang="en-GB" sz="2000" dirty="0" smtClean="0"/>
              <a:t>Alignment (or lack of) with the Bologna Process</a:t>
            </a:r>
          </a:p>
          <a:p>
            <a:pPr marL="457200" indent="-457200">
              <a:buFont typeface="+mj-lt"/>
              <a:buAutoNum type="arabicPeriod"/>
            </a:pPr>
            <a:r>
              <a:rPr lang="en-GB" sz="2000" dirty="0" smtClean="0"/>
              <a:t>Use (or lack of) ECTS</a:t>
            </a:r>
          </a:p>
          <a:p>
            <a:pPr marL="457200" indent="-457200">
              <a:buFont typeface="+mj-lt"/>
              <a:buAutoNum type="arabicPeriod"/>
            </a:pPr>
            <a:r>
              <a:rPr lang="en-GB" sz="2000" dirty="0" smtClean="0"/>
              <a:t>Administration structure supporting student mobility</a:t>
            </a:r>
          </a:p>
          <a:p>
            <a:pPr marL="457200" indent="-457200">
              <a:buFont typeface="+mj-lt"/>
              <a:buAutoNum type="arabicPeriod"/>
            </a:pPr>
            <a:r>
              <a:rPr lang="en-GB" sz="2000" dirty="0" smtClean="0"/>
              <a:t>Student mobility process</a:t>
            </a:r>
          </a:p>
          <a:p>
            <a:pPr marL="457200" indent="-457200">
              <a:buFont typeface="+mj-lt"/>
              <a:buAutoNum type="arabicPeriod"/>
            </a:pPr>
            <a:r>
              <a:rPr lang="en-GB" sz="2000" dirty="0" smtClean="0"/>
              <a:t>Credit transfer process</a:t>
            </a:r>
          </a:p>
          <a:p>
            <a:pPr marL="457200" indent="-457200">
              <a:buFont typeface="+mj-lt"/>
              <a:buAutoNum type="arabicPeriod"/>
            </a:pPr>
            <a:r>
              <a:rPr lang="en-GB" sz="2000" dirty="0" smtClean="0"/>
              <a:t>Grade conversion process</a:t>
            </a:r>
            <a:endParaRPr lang="en-GB" sz="2000" dirty="0"/>
          </a:p>
        </p:txBody>
      </p:sp>
    </p:spTree>
    <p:extLst>
      <p:ext uri="{BB962C8B-B14F-4D97-AF65-F5344CB8AC3E}">
        <p14:creationId xmlns:p14="http://schemas.microsoft.com/office/powerpoint/2010/main" xmlns="" val="82670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system used at the </a:t>
            </a:r>
            <a:r>
              <a:rPr lang="en-GB" dirty="0" smtClean="0"/>
              <a:t>institution</a:t>
            </a:r>
            <a:endParaRPr lang="en-GB" dirty="0"/>
          </a:p>
        </p:txBody>
      </p:sp>
      <p:sp>
        <p:nvSpPr>
          <p:cNvPr id="3" name="Content Placeholder 2"/>
          <p:cNvSpPr>
            <a:spLocks noGrp="1"/>
          </p:cNvSpPr>
          <p:nvPr>
            <p:ph idx="1"/>
          </p:nvPr>
        </p:nvSpPr>
        <p:spPr/>
        <p:txBody>
          <a:bodyPr/>
          <a:lstStyle/>
          <a:p>
            <a:pPr marL="0" indent="0" algn="just">
              <a:buNone/>
            </a:pPr>
            <a:r>
              <a:rPr lang="en-GB" sz="2000" dirty="0" smtClean="0"/>
              <a:t>University of </a:t>
            </a:r>
            <a:r>
              <a:rPr lang="en-GB" sz="2000" dirty="0"/>
              <a:t>L</a:t>
            </a:r>
            <a:r>
              <a:rPr lang="en-GB" sz="2000" dirty="0" smtClean="0"/>
              <a:t>’Aquila adopted the ECTS credits since the 1999, according to a national law number 509. Our system is based on three main cycles, Bachelor, Master and PhD.</a:t>
            </a:r>
          </a:p>
          <a:p>
            <a:pPr marL="0" indent="0" algn="just">
              <a:buNone/>
            </a:pPr>
            <a:r>
              <a:rPr lang="en-GB" sz="2000" dirty="0" smtClean="0"/>
              <a:t>In details, for the Bachelor degree are fixed 180 ECTS, shared in three academic year. Each academic year foresees 60 credits. The </a:t>
            </a:r>
            <a:r>
              <a:rPr lang="en-GB" sz="2000" dirty="0" err="1" smtClean="0"/>
              <a:t>defense</a:t>
            </a:r>
            <a:r>
              <a:rPr lang="en-GB" sz="2000" dirty="0" smtClean="0"/>
              <a:t> of the thesis is included in the 60 credits foreseen for the third year;</a:t>
            </a:r>
          </a:p>
          <a:p>
            <a:pPr marL="0" indent="0" algn="just">
              <a:buNone/>
            </a:pPr>
            <a:r>
              <a:rPr lang="en-GB" sz="2000" dirty="0" smtClean="0"/>
              <a:t>For Master Degree are fixed 120 ECTS, shared in two academic year. </a:t>
            </a:r>
          </a:p>
          <a:p>
            <a:pPr marL="0" indent="0" algn="just">
              <a:buNone/>
            </a:pPr>
            <a:r>
              <a:rPr lang="en-GB" sz="2000" dirty="0" smtClean="0"/>
              <a:t>For PhD the ECTS hasn’t been adopted yet. </a:t>
            </a:r>
          </a:p>
          <a:p>
            <a:pPr marL="0" indent="0" algn="just">
              <a:buNone/>
            </a:pPr>
            <a:endParaRPr lang="en-GB" sz="2000" dirty="0"/>
          </a:p>
          <a:p>
            <a:pPr marL="0" indent="0" algn="just">
              <a:buNone/>
            </a:pPr>
            <a:r>
              <a:rPr lang="en-GB" sz="2000" dirty="0" smtClean="0"/>
              <a:t>According to the art. 5 of the above mentioned law, one credit amounts to 25 hours of work.</a:t>
            </a:r>
            <a:endParaRPr lang="en-GB" sz="2000" dirty="0"/>
          </a:p>
        </p:txBody>
      </p:sp>
    </p:spTree>
    <p:extLst>
      <p:ext uri="{BB962C8B-B14F-4D97-AF65-F5344CB8AC3E}">
        <p14:creationId xmlns:p14="http://schemas.microsoft.com/office/powerpoint/2010/main" xmlns="" val="2618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Alignment (or lack of) with the Bologna Process</a:t>
            </a:r>
          </a:p>
        </p:txBody>
      </p:sp>
      <p:sp>
        <p:nvSpPr>
          <p:cNvPr id="3" name="Content Placeholder 2"/>
          <p:cNvSpPr>
            <a:spLocks noGrp="1"/>
          </p:cNvSpPr>
          <p:nvPr>
            <p:ph idx="1"/>
          </p:nvPr>
        </p:nvSpPr>
        <p:spPr>
          <a:xfrm>
            <a:off x="185986" y="1484784"/>
            <a:ext cx="8724900" cy="4525963"/>
          </a:xfrm>
        </p:spPr>
        <p:txBody>
          <a:bodyPr/>
          <a:lstStyle/>
          <a:p>
            <a:pPr marL="0" indent="0">
              <a:buNone/>
            </a:pPr>
            <a:r>
              <a:rPr lang="en-GB" sz="2000" dirty="0" smtClean="0"/>
              <a:t>First cycle – Bachelor’s level, EQF level: 6</a:t>
            </a:r>
          </a:p>
          <a:p>
            <a:pPr marL="0" indent="0">
              <a:buNone/>
            </a:pPr>
            <a:r>
              <a:rPr lang="en-GB" sz="2000" dirty="0" smtClean="0"/>
              <a:t>180 ECTS credits, 6 semesters, 3 academic years</a:t>
            </a:r>
          </a:p>
          <a:p>
            <a:pPr marL="0" indent="0">
              <a:buNone/>
            </a:pPr>
            <a:endParaRPr lang="en-GB" sz="2000" dirty="0"/>
          </a:p>
          <a:p>
            <a:pPr marL="0" indent="0">
              <a:buNone/>
            </a:pPr>
            <a:r>
              <a:rPr lang="en-GB" sz="2000" dirty="0" smtClean="0"/>
              <a:t>Second cycle – Master’s level, EQF level: 7</a:t>
            </a:r>
          </a:p>
          <a:p>
            <a:pPr marL="0" indent="0">
              <a:buNone/>
            </a:pPr>
            <a:r>
              <a:rPr lang="en-GB" sz="2000" dirty="0" smtClean="0"/>
              <a:t>120 ECTS credits, 4 semesters, 2 academic years</a:t>
            </a:r>
          </a:p>
          <a:p>
            <a:pPr marL="0" indent="0">
              <a:buNone/>
            </a:pPr>
            <a:endParaRPr lang="en-GB" sz="2000" dirty="0"/>
          </a:p>
          <a:p>
            <a:pPr marL="0" indent="0">
              <a:buNone/>
            </a:pPr>
            <a:r>
              <a:rPr lang="en-GB" sz="2000" dirty="0" smtClean="0"/>
              <a:t>One Tier – Equal </a:t>
            </a:r>
            <a:r>
              <a:rPr lang="en-GB" sz="2000" dirty="0"/>
              <a:t>to </a:t>
            </a:r>
            <a:r>
              <a:rPr lang="en-GB" sz="2000" dirty="0" smtClean="0"/>
              <a:t>Master’s </a:t>
            </a:r>
            <a:r>
              <a:rPr lang="en-GB" sz="2000" dirty="0"/>
              <a:t>level, EQF </a:t>
            </a:r>
            <a:r>
              <a:rPr lang="en-GB" sz="2000" dirty="0" smtClean="0"/>
              <a:t>level: 7</a:t>
            </a:r>
          </a:p>
          <a:p>
            <a:pPr marL="0" indent="0">
              <a:buNone/>
            </a:pPr>
            <a:r>
              <a:rPr lang="en-GB" sz="2000" dirty="0" smtClean="0"/>
              <a:t>(Medicine </a:t>
            </a:r>
            <a:r>
              <a:rPr lang="en-GB" sz="2000" dirty="0"/>
              <a:t>and </a:t>
            </a:r>
            <a:r>
              <a:rPr lang="en-GB" sz="2000" dirty="0" smtClean="0"/>
              <a:t>Surgery, Dentistry,  Architecture Engineering, and others)</a:t>
            </a:r>
          </a:p>
          <a:p>
            <a:pPr marL="0" indent="0">
              <a:buNone/>
            </a:pPr>
            <a:r>
              <a:rPr lang="en-GB" sz="2000" dirty="0" smtClean="0"/>
              <a:t>12 semesters, 6 academic years or </a:t>
            </a:r>
            <a:r>
              <a:rPr lang="en-GB" sz="2000" dirty="0"/>
              <a:t>10 semesters, 5 years, </a:t>
            </a:r>
            <a:r>
              <a:rPr lang="en-GB" sz="2000" dirty="0" smtClean="0"/>
              <a:t>360 or 300 ECTS </a:t>
            </a:r>
            <a:r>
              <a:rPr lang="en-GB" sz="2000" dirty="0"/>
              <a:t>credits, </a:t>
            </a:r>
            <a:endParaRPr lang="en-GB" sz="2000" dirty="0" smtClean="0"/>
          </a:p>
          <a:p>
            <a:pPr marL="0" indent="0">
              <a:buNone/>
            </a:pPr>
            <a:endParaRPr lang="en-GB" sz="2000" dirty="0"/>
          </a:p>
          <a:p>
            <a:pPr marL="0" indent="0">
              <a:buNone/>
            </a:pPr>
            <a:r>
              <a:rPr lang="en-GB" sz="2000" dirty="0" smtClean="0"/>
              <a:t>Third cycle – Doctorate degree, EQF level: 8</a:t>
            </a:r>
          </a:p>
          <a:p>
            <a:pPr marL="0" indent="0">
              <a:buNone/>
            </a:pPr>
            <a:r>
              <a:rPr lang="en-GB" sz="2000" dirty="0" smtClean="0"/>
              <a:t>ECTS isn’t used yet. 3 academic years</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xmlns="" val="10113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Use (or lack of) ECTS</a:t>
            </a:r>
          </a:p>
        </p:txBody>
      </p:sp>
      <p:sp>
        <p:nvSpPr>
          <p:cNvPr id="3" name="Content Placeholder 2"/>
          <p:cNvSpPr>
            <a:spLocks noGrp="1"/>
          </p:cNvSpPr>
          <p:nvPr>
            <p:ph idx="1"/>
          </p:nvPr>
        </p:nvSpPr>
        <p:spPr/>
        <p:txBody>
          <a:bodyPr/>
          <a:lstStyle/>
          <a:p>
            <a:endParaRPr lang="en-GB" sz="2000" dirty="0" smtClean="0"/>
          </a:p>
          <a:p>
            <a:endParaRPr lang="en-GB" sz="2000" dirty="0" smtClean="0"/>
          </a:p>
          <a:p>
            <a:endParaRPr lang="en-GB" sz="2000" dirty="0" smtClean="0"/>
          </a:p>
          <a:p>
            <a:r>
              <a:rPr lang="en-GB" sz="2000" dirty="0" smtClean="0"/>
              <a:t>Italian </a:t>
            </a:r>
            <a:r>
              <a:rPr lang="en-GB" sz="2000" dirty="0" smtClean="0"/>
              <a:t>HE system adopted the credits only after the experimentation of Erasmus mobility. Thus the government adopted at national level the  ECTS system</a:t>
            </a:r>
            <a:r>
              <a:rPr lang="en-GB" sz="2000" dirty="0" smtClean="0"/>
              <a:t>.</a:t>
            </a:r>
          </a:p>
          <a:p>
            <a:endParaRPr lang="en-GB" sz="2000" dirty="0" smtClean="0"/>
          </a:p>
          <a:p>
            <a:endParaRPr lang="en-GB" sz="2000" dirty="0" smtClean="0"/>
          </a:p>
          <a:p>
            <a:r>
              <a:rPr lang="en-GB" sz="2000" dirty="0" smtClean="0"/>
              <a:t>For this reason there is no need to translate the national credits in ECTS.</a:t>
            </a:r>
            <a:endParaRPr lang="en-GB" sz="2000" dirty="0"/>
          </a:p>
        </p:txBody>
      </p:sp>
    </p:spTree>
    <p:extLst>
      <p:ext uri="{BB962C8B-B14F-4D97-AF65-F5344CB8AC3E}">
        <p14:creationId xmlns:p14="http://schemas.microsoft.com/office/powerpoint/2010/main" xmlns="" val="97437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Administration structure supporting student mobility</a:t>
            </a:r>
          </a:p>
        </p:txBody>
      </p:sp>
      <p:sp>
        <p:nvSpPr>
          <p:cNvPr id="3" name="Content Placeholder 2"/>
          <p:cNvSpPr>
            <a:spLocks noGrp="1"/>
          </p:cNvSpPr>
          <p:nvPr>
            <p:ph idx="1"/>
          </p:nvPr>
        </p:nvSpPr>
        <p:spPr/>
        <p:txBody>
          <a:bodyPr/>
          <a:lstStyle/>
          <a:p>
            <a:pPr marL="0" indent="0">
              <a:buNone/>
            </a:pPr>
            <a:r>
              <a:rPr lang="en-GB" sz="2000" dirty="0" smtClean="0"/>
              <a:t>International Relations Office which coordinates and manages the ERASMUS + programme; I.R.O. coordinates and manages students, teachers and staff incoming and outgoing;</a:t>
            </a:r>
          </a:p>
          <a:p>
            <a:pPr marL="0" indent="0">
              <a:buNone/>
            </a:pPr>
            <a:endParaRPr lang="en-GB" sz="2000" dirty="0"/>
          </a:p>
          <a:p>
            <a:pPr marL="0" indent="0">
              <a:buNone/>
            </a:pPr>
            <a:r>
              <a:rPr lang="en-GB" sz="2000" dirty="0" smtClean="0"/>
              <a:t>Departmental Students’ Office which coordinates and manages all the procedures about the recognition of credits, students’ career etc.</a:t>
            </a:r>
          </a:p>
          <a:p>
            <a:pPr marL="0" indent="0">
              <a:buNone/>
            </a:pPr>
            <a:endParaRPr lang="en-GB" sz="2000" dirty="0" smtClean="0"/>
          </a:p>
          <a:p>
            <a:pPr marL="0" indent="0">
              <a:buNone/>
            </a:pPr>
            <a:endParaRPr lang="en-GB" sz="2000" dirty="0"/>
          </a:p>
          <a:p>
            <a:pPr marL="0" indent="0">
              <a:buNone/>
            </a:pPr>
            <a:r>
              <a:rPr lang="en-GB" sz="2000" dirty="0" smtClean="0"/>
              <a:t> </a:t>
            </a:r>
            <a:endParaRPr lang="en-GB" sz="2000" dirty="0"/>
          </a:p>
        </p:txBody>
      </p:sp>
    </p:spTree>
    <p:extLst>
      <p:ext uri="{BB962C8B-B14F-4D97-AF65-F5344CB8AC3E}">
        <p14:creationId xmlns:p14="http://schemas.microsoft.com/office/powerpoint/2010/main" xmlns="" val="142166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Student mobility </a:t>
            </a:r>
            <a:r>
              <a:rPr lang="en-GB" dirty="0" smtClean="0"/>
              <a:t>process – before mobility</a:t>
            </a:r>
            <a:endParaRPr lang="en-GB" dirty="0"/>
          </a:p>
        </p:txBody>
      </p:sp>
      <p:sp>
        <p:nvSpPr>
          <p:cNvPr id="3" name="Content Placeholder 2"/>
          <p:cNvSpPr>
            <a:spLocks noGrp="1"/>
          </p:cNvSpPr>
          <p:nvPr>
            <p:ph idx="1"/>
          </p:nvPr>
        </p:nvSpPr>
        <p:spPr/>
        <p:txBody>
          <a:bodyPr/>
          <a:lstStyle/>
          <a:p>
            <a:pPr marL="0" indent="0">
              <a:buNone/>
            </a:pPr>
            <a:r>
              <a:rPr lang="en-GB" sz="2000" dirty="0" smtClean="0"/>
              <a:t>Usually each January, I.R.O. publishes the contest for the students’ selection procedures. </a:t>
            </a:r>
          </a:p>
          <a:p>
            <a:pPr marL="0" indent="0">
              <a:buNone/>
            </a:pPr>
            <a:r>
              <a:rPr lang="en-GB" sz="2000" dirty="0" smtClean="0"/>
              <a:t>All the students interested must submit all the documents for the participation to the selection to I.R.O.</a:t>
            </a:r>
          </a:p>
          <a:p>
            <a:pPr marL="0" indent="0">
              <a:buNone/>
            </a:pPr>
            <a:r>
              <a:rPr lang="en-GB" sz="2000" dirty="0" smtClean="0"/>
              <a:t>Beneficiaries are selected by each Departmental Erasmus Commission</a:t>
            </a:r>
          </a:p>
          <a:p>
            <a:pPr marL="0" indent="0">
              <a:buNone/>
            </a:pPr>
            <a:r>
              <a:rPr lang="en-GB" sz="2000" dirty="0" smtClean="0"/>
              <a:t>The students selected must contact the host institutions</a:t>
            </a:r>
          </a:p>
          <a:p>
            <a:pPr marL="0" indent="0">
              <a:buNone/>
            </a:pPr>
            <a:r>
              <a:rPr lang="en-GB" sz="2000" dirty="0" smtClean="0"/>
              <a:t>The students incoming to </a:t>
            </a:r>
            <a:r>
              <a:rPr lang="en-GB" sz="2000" dirty="0" err="1" smtClean="0"/>
              <a:t>Univaq</a:t>
            </a:r>
            <a:r>
              <a:rPr lang="en-GB" sz="2000" dirty="0" smtClean="0"/>
              <a:t> must send I.R.O. the following documents:</a:t>
            </a:r>
          </a:p>
          <a:p>
            <a:pPr>
              <a:buFontTx/>
              <a:buChar char="-"/>
            </a:pPr>
            <a:r>
              <a:rPr lang="en-GB" sz="2000" dirty="0" smtClean="0"/>
              <a:t>Students application form (personal data)</a:t>
            </a:r>
          </a:p>
          <a:p>
            <a:pPr>
              <a:buFontTx/>
              <a:buChar char="-"/>
            </a:pPr>
            <a:r>
              <a:rPr lang="en-GB" sz="2000" dirty="0" smtClean="0"/>
              <a:t>Learning agreement</a:t>
            </a:r>
          </a:p>
          <a:p>
            <a:pPr marL="0" indent="0">
              <a:buNone/>
            </a:pPr>
            <a:r>
              <a:rPr lang="en-GB" sz="2000" dirty="0" smtClean="0"/>
              <a:t>Must also contact Students’ association “</a:t>
            </a:r>
            <a:r>
              <a:rPr lang="en-GB" sz="2000" dirty="0" err="1" smtClean="0"/>
              <a:t>Aquilasmus</a:t>
            </a:r>
            <a:r>
              <a:rPr lang="en-GB" sz="2000" dirty="0" smtClean="0"/>
              <a:t>” which is in charge to help students in finding accommodation, for bank issues, for the first visit to the city and to Department</a:t>
            </a:r>
            <a:endParaRPr lang="en-GB" sz="2000" dirty="0"/>
          </a:p>
        </p:txBody>
      </p:sp>
    </p:spTree>
    <p:extLst>
      <p:ext uri="{BB962C8B-B14F-4D97-AF65-F5344CB8AC3E}">
        <p14:creationId xmlns:p14="http://schemas.microsoft.com/office/powerpoint/2010/main" xmlns="" val="244581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Student mobility </a:t>
            </a:r>
            <a:r>
              <a:rPr lang="en-GB" dirty="0" smtClean="0"/>
              <a:t>process – after mobility</a:t>
            </a:r>
            <a:endParaRPr lang="it-IT" dirty="0"/>
          </a:p>
        </p:txBody>
      </p:sp>
      <p:sp>
        <p:nvSpPr>
          <p:cNvPr id="3" name="Segnaposto contenuto 2"/>
          <p:cNvSpPr>
            <a:spLocks noGrp="1"/>
          </p:cNvSpPr>
          <p:nvPr>
            <p:ph idx="1"/>
          </p:nvPr>
        </p:nvSpPr>
        <p:spPr/>
        <p:txBody>
          <a:bodyPr/>
          <a:lstStyle/>
          <a:p>
            <a:r>
              <a:rPr lang="it-IT" sz="2000" dirty="0" smtClean="0"/>
              <a:t>The </a:t>
            </a:r>
            <a:r>
              <a:rPr lang="it-IT" sz="2000" dirty="0" err="1" smtClean="0"/>
              <a:t>student</a:t>
            </a:r>
            <a:r>
              <a:rPr lang="it-IT" sz="2000" dirty="0" smtClean="0"/>
              <a:t> </a:t>
            </a:r>
            <a:r>
              <a:rPr lang="it-IT" sz="2000" dirty="0" err="1" smtClean="0"/>
              <a:t>incoming</a:t>
            </a:r>
            <a:r>
              <a:rPr lang="it-IT" sz="2000" dirty="0" smtClean="0"/>
              <a:t> must </a:t>
            </a:r>
            <a:r>
              <a:rPr lang="it-IT" sz="2000" dirty="0" err="1" smtClean="0"/>
              <a:t>give</a:t>
            </a:r>
            <a:r>
              <a:rPr lang="it-IT" sz="2000" dirty="0" smtClean="0"/>
              <a:t> back I.R.O. the </a:t>
            </a:r>
            <a:r>
              <a:rPr lang="it-IT" sz="2000" dirty="0" err="1" smtClean="0"/>
              <a:t>student</a:t>
            </a:r>
            <a:r>
              <a:rPr lang="it-IT" sz="2000" dirty="0" smtClean="0"/>
              <a:t> record book, </a:t>
            </a:r>
            <a:r>
              <a:rPr lang="it-IT" sz="2000" dirty="0" err="1" smtClean="0"/>
              <a:t>where</a:t>
            </a:r>
            <a:r>
              <a:rPr lang="it-IT" sz="2000" dirty="0" smtClean="0"/>
              <a:t> </a:t>
            </a:r>
            <a:r>
              <a:rPr lang="it-IT" sz="2000" dirty="0" err="1" smtClean="0"/>
              <a:t>all</a:t>
            </a:r>
            <a:r>
              <a:rPr lang="it-IT" sz="2000" dirty="0" smtClean="0"/>
              <a:t> the data </a:t>
            </a:r>
            <a:r>
              <a:rPr lang="it-IT" sz="2000" dirty="0" err="1" smtClean="0"/>
              <a:t>about</a:t>
            </a:r>
            <a:r>
              <a:rPr lang="it-IT" sz="2000" dirty="0" smtClean="0"/>
              <a:t> </a:t>
            </a:r>
            <a:r>
              <a:rPr lang="it-IT" sz="2000" dirty="0" err="1" smtClean="0"/>
              <a:t>his</a:t>
            </a:r>
            <a:r>
              <a:rPr lang="it-IT" sz="2000" dirty="0" smtClean="0"/>
              <a:t>/</a:t>
            </a:r>
            <a:r>
              <a:rPr lang="it-IT" sz="2000" dirty="0" err="1" smtClean="0"/>
              <a:t>her</a:t>
            </a:r>
            <a:r>
              <a:rPr lang="it-IT" sz="2000" dirty="0" smtClean="0"/>
              <a:t> </a:t>
            </a:r>
            <a:r>
              <a:rPr lang="it-IT" sz="2000" dirty="0" err="1" smtClean="0"/>
              <a:t>mobility</a:t>
            </a:r>
            <a:r>
              <a:rPr lang="it-IT" sz="2000" dirty="0" smtClean="0"/>
              <a:t> are </a:t>
            </a:r>
            <a:r>
              <a:rPr lang="it-IT" sz="2000" dirty="0" err="1" smtClean="0"/>
              <a:t>reported</a:t>
            </a:r>
            <a:r>
              <a:rPr lang="it-IT" sz="2000" dirty="0" smtClean="0"/>
              <a:t>;</a:t>
            </a:r>
          </a:p>
          <a:p>
            <a:r>
              <a:rPr lang="it-IT" sz="2000" dirty="0" smtClean="0"/>
              <a:t>I.R.O. </a:t>
            </a:r>
            <a:r>
              <a:rPr lang="it-IT" sz="2000" dirty="0" err="1" smtClean="0"/>
              <a:t>send</a:t>
            </a:r>
            <a:r>
              <a:rPr lang="it-IT" sz="2000" dirty="0" smtClean="0"/>
              <a:t> to the home </a:t>
            </a:r>
            <a:r>
              <a:rPr lang="it-IT" sz="2000" dirty="0" err="1" smtClean="0"/>
              <a:t>institution</a:t>
            </a:r>
            <a:r>
              <a:rPr lang="it-IT" sz="2000" dirty="0" smtClean="0"/>
              <a:t> the </a:t>
            </a:r>
            <a:r>
              <a:rPr lang="it-IT" sz="2000" dirty="0" err="1" smtClean="0"/>
              <a:t>transcript</a:t>
            </a:r>
            <a:r>
              <a:rPr lang="it-IT" sz="2000" dirty="0" smtClean="0"/>
              <a:t> of </a:t>
            </a:r>
            <a:r>
              <a:rPr lang="it-IT" sz="2000" dirty="0" err="1" smtClean="0"/>
              <a:t>records</a:t>
            </a:r>
            <a:endParaRPr lang="it-IT" sz="2000" dirty="0" smtClean="0"/>
          </a:p>
          <a:p>
            <a:endParaRPr lang="it-IT" sz="2000" dirty="0"/>
          </a:p>
          <a:p>
            <a:r>
              <a:rPr lang="it-IT" sz="2000" dirty="0" err="1" smtClean="0"/>
              <a:t>About</a:t>
            </a:r>
            <a:r>
              <a:rPr lang="it-IT" sz="2000" dirty="0" smtClean="0"/>
              <a:t> </a:t>
            </a:r>
            <a:r>
              <a:rPr lang="it-IT" sz="2000" dirty="0" err="1" smtClean="0"/>
              <a:t>Univaq</a:t>
            </a:r>
            <a:r>
              <a:rPr lang="it-IT" sz="2000" dirty="0" smtClean="0"/>
              <a:t> </a:t>
            </a:r>
            <a:r>
              <a:rPr lang="it-IT" sz="2000" dirty="0" err="1" smtClean="0"/>
              <a:t>students</a:t>
            </a:r>
            <a:r>
              <a:rPr lang="it-IT" sz="2000" dirty="0" smtClean="0"/>
              <a:t> </a:t>
            </a:r>
            <a:r>
              <a:rPr lang="it-IT" sz="2000" dirty="0" err="1" smtClean="0"/>
              <a:t>outgoing</a:t>
            </a:r>
            <a:r>
              <a:rPr lang="it-IT" sz="2000" dirty="0" smtClean="0"/>
              <a:t>, </a:t>
            </a:r>
            <a:r>
              <a:rPr lang="it-IT" sz="2000" dirty="0" err="1" smtClean="0"/>
              <a:t>as</a:t>
            </a:r>
            <a:r>
              <a:rPr lang="it-IT" sz="2000" dirty="0" smtClean="0"/>
              <a:t> </a:t>
            </a:r>
            <a:r>
              <a:rPr lang="it-IT" sz="2000" dirty="0" err="1" smtClean="0"/>
              <a:t>soon</a:t>
            </a:r>
            <a:r>
              <a:rPr lang="it-IT" sz="2000" dirty="0" smtClean="0"/>
              <a:t> </a:t>
            </a:r>
            <a:r>
              <a:rPr lang="it-IT" sz="2000" dirty="0" err="1" smtClean="0"/>
              <a:t>as</a:t>
            </a:r>
            <a:r>
              <a:rPr lang="it-IT" sz="2000" dirty="0" smtClean="0"/>
              <a:t> I.R.O. </a:t>
            </a:r>
            <a:r>
              <a:rPr lang="it-IT" sz="2000" dirty="0" err="1" smtClean="0"/>
              <a:t>receive</a:t>
            </a:r>
            <a:r>
              <a:rPr lang="it-IT" sz="2000" dirty="0" smtClean="0"/>
              <a:t> </a:t>
            </a:r>
            <a:r>
              <a:rPr lang="it-IT" sz="2000" dirty="0" err="1" smtClean="0"/>
              <a:t>their</a:t>
            </a:r>
            <a:r>
              <a:rPr lang="it-IT" sz="2000" dirty="0" smtClean="0"/>
              <a:t> </a:t>
            </a:r>
            <a:r>
              <a:rPr lang="it-IT" sz="2000" dirty="0" err="1" smtClean="0"/>
              <a:t>transcript</a:t>
            </a:r>
            <a:r>
              <a:rPr lang="it-IT" sz="2000" dirty="0" smtClean="0"/>
              <a:t> of </a:t>
            </a:r>
            <a:r>
              <a:rPr lang="it-IT" sz="2000" dirty="0" err="1" smtClean="0"/>
              <a:t>records</a:t>
            </a:r>
            <a:r>
              <a:rPr lang="it-IT" sz="2000" dirty="0" smtClean="0"/>
              <a:t>, </a:t>
            </a:r>
            <a:r>
              <a:rPr lang="it-IT" sz="2000" dirty="0" err="1" smtClean="0"/>
              <a:t>send</a:t>
            </a:r>
            <a:r>
              <a:rPr lang="it-IT" sz="2000" dirty="0" smtClean="0"/>
              <a:t> </a:t>
            </a:r>
            <a:r>
              <a:rPr lang="it-IT" sz="2000" dirty="0" err="1" smtClean="0"/>
              <a:t>them</a:t>
            </a:r>
            <a:r>
              <a:rPr lang="it-IT" sz="2000" dirty="0" smtClean="0"/>
              <a:t> to the Departmental Students Office </a:t>
            </a:r>
            <a:r>
              <a:rPr lang="it-IT" sz="2000" dirty="0" err="1" smtClean="0"/>
              <a:t>which</a:t>
            </a:r>
            <a:r>
              <a:rPr lang="it-IT" sz="2000" dirty="0" smtClean="0"/>
              <a:t> </a:t>
            </a:r>
            <a:r>
              <a:rPr lang="it-IT" sz="2000" dirty="0" err="1" smtClean="0"/>
              <a:t>is</a:t>
            </a:r>
            <a:r>
              <a:rPr lang="it-IT" sz="2000" dirty="0" smtClean="0"/>
              <a:t> in </a:t>
            </a:r>
            <a:r>
              <a:rPr lang="it-IT" sz="2000" dirty="0" err="1" smtClean="0"/>
              <a:t>charge</a:t>
            </a:r>
            <a:r>
              <a:rPr lang="it-IT" sz="2000" dirty="0" smtClean="0"/>
              <a:t> of </a:t>
            </a:r>
            <a:r>
              <a:rPr lang="it-IT" sz="2000" dirty="0" err="1" smtClean="0"/>
              <a:t>credits</a:t>
            </a:r>
            <a:r>
              <a:rPr lang="it-IT" sz="2000" dirty="0" smtClean="0"/>
              <a:t> </a:t>
            </a:r>
            <a:r>
              <a:rPr lang="it-IT" sz="2000" dirty="0" err="1" smtClean="0"/>
              <a:t>recognition</a:t>
            </a:r>
            <a:r>
              <a:rPr lang="it-IT" sz="2000" dirty="0" smtClean="0"/>
              <a:t> and </a:t>
            </a:r>
            <a:r>
              <a:rPr lang="it-IT" sz="2000" dirty="0" err="1" smtClean="0"/>
              <a:t>students</a:t>
            </a:r>
            <a:r>
              <a:rPr lang="it-IT" sz="2000" dirty="0" smtClean="0"/>
              <a:t> </a:t>
            </a:r>
            <a:r>
              <a:rPr lang="it-IT" sz="2000" dirty="0" err="1" smtClean="0"/>
              <a:t>careers</a:t>
            </a:r>
            <a:endParaRPr lang="it-IT" sz="2000" dirty="0"/>
          </a:p>
        </p:txBody>
      </p:sp>
    </p:spTree>
    <p:extLst>
      <p:ext uri="{BB962C8B-B14F-4D97-AF65-F5344CB8AC3E}">
        <p14:creationId xmlns:p14="http://schemas.microsoft.com/office/powerpoint/2010/main" xmlns="" val="341136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42293"/>
            <a:ext cx="5965676" cy="487362"/>
          </a:xfrm>
        </p:spPr>
        <p:txBody>
          <a:bodyPr/>
          <a:lstStyle/>
          <a:p>
            <a:r>
              <a:rPr lang="en-GB" dirty="0"/>
              <a:t>Credit transfer process</a:t>
            </a:r>
          </a:p>
        </p:txBody>
      </p:sp>
      <p:sp>
        <p:nvSpPr>
          <p:cNvPr id="3" name="Content Placeholder 2"/>
          <p:cNvSpPr>
            <a:spLocks noGrp="1"/>
          </p:cNvSpPr>
          <p:nvPr>
            <p:ph idx="1"/>
          </p:nvPr>
        </p:nvSpPr>
        <p:spPr/>
        <p:txBody>
          <a:bodyPr/>
          <a:lstStyle/>
          <a:p>
            <a:pPr marL="468000" indent="-533400" algn="just">
              <a:lnSpc>
                <a:spcPct val="80000"/>
              </a:lnSpc>
              <a:spcBef>
                <a:spcPts val="0"/>
              </a:spcBef>
              <a:spcAft>
                <a:spcPts val="0"/>
              </a:spcAft>
              <a:buNone/>
            </a:pPr>
            <a:r>
              <a:rPr lang="en-GB" altLang="it-IT" sz="2000" b="1" dirty="0"/>
              <a:t>3 Conditions</a:t>
            </a:r>
            <a:r>
              <a:rPr lang="en-GB" altLang="it-IT" sz="2000" b="1" dirty="0" smtClean="0"/>
              <a:t>:</a:t>
            </a:r>
          </a:p>
          <a:p>
            <a:pPr marL="468000" indent="-533400" algn="just">
              <a:lnSpc>
                <a:spcPct val="80000"/>
              </a:lnSpc>
              <a:spcBef>
                <a:spcPts val="0"/>
              </a:spcBef>
              <a:spcAft>
                <a:spcPts val="0"/>
              </a:spcAft>
              <a:buNone/>
            </a:pPr>
            <a:endParaRPr lang="en-GB" altLang="it-IT" sz="2000" b="1" dirty="0"/>
          </a:p>
          <a:p>
            <a:pPr marL="468000" indent="-533400" algn="just">
              <a:lnSpc>
                <a:spcPct val="80000"/>
              </a:lnSpc>
              <a:spcBef>
                <a:spcPts val="0"/>
              </a:spcBef>
              <a:spcAft>
                <a:spcPts val="0"/>
              </a:spcAft>
              <a:buNone/>
            </a:pPr>
            <a:r>
              <a:rPr lang="en-GB" altLang="it-IT" sz="2000" b="1" dirty="0" smtClean="0"/>
              <a:t>Before mobility</a:t>
            </a:r>
            <a:endParaRPr lang="en-GB" altLang="it-IT" sz="2000" b="1" dirty="0"/>
          </a:p>
          <a:p>
            <a:pPr marL="468000" indent="-533400" algn="just">
              <a:lnSpc>
                <a:spcPct val="80000"/>
              </a:lnSpc>
              <a:spcBef>
                <a:spcPts val="0"/>
              </a:spcBef>
              <a:spcAft>
                <a:spcPts val="0"/>
              </a:spcAft>
              <a:buNone/>
            </a:pPr>
            <a:endParaRPr lang="en-GB" altLang="it-IT" sz="2000" b="1" dirty="0"/>
          </a:p>
          <a:p>
            <a:pPr marL="457200" indent="-457200" algn="just">
              <a:lnSpc>
                <a:spcPct val="80000"/>
              </a:lnSpc>
              <a:spcBef>
                <a:spcPts val="0"/>
              </a:spcBef>
              <a:spcAft>
                <a:spcPts val="0"/>
              </a:spcAft>
              <a:buFont typeface="+mj-lt"/>
              <a:buAutoNum type="arabicPeriod"/>
            </a:pPr>
            <a:r>
              <a:rPr lang="en-US" altLang="it-IT" sz="2000" b="1" dirty="0"/>
              <a:t>Bilateral Agreement</a:t>
            </a:r>
            <a:r>
              <a:rPr lang="en-US" altLang="it-IT" sz="2000" dirty="0"/>
              <a:t>: previous agreement between the two institutions</a:t>
            </a:r>
          </a:p>
          <a:p>
            <a:pPr marL="457200" indent="-457200" algn="just">
              <a:lnSpc>
                <a:spcPct val="80000"/>
              </a:lnSpc>
              <a:spcBef>
                <a:spcPts val="0"/>
              </a:spcBef>
              <a:spcAft>
                <a:spcPts val="0"/>
              </a:spcAft>
              <a:buFont typeface="+mj-lt"/>
              <a:buAutoNum type="arabicPeriod"/>
            </a:pPr>
            <a:r>
              <a:rPr lang="en-US" altLang="it-IT" sz="2000" b="1" dirty="0"/>
              <a:t>Learning Agreement</a:t>
            </a:r>
            <a:r>
              <a:rPr lang="en-US" altLang="it-IT" sz="2000" dirty="0"/>
              <a:t>: proposed </a:t>
            </a:r>
            <a:r>
              <a:rPr lang="en-US" altLang="it-IT" sz="2000" dirty="0" err="1"/>
              <a:t>programme</a:t>
            </a:r>
            <a:r>
              <a:rPr lang="en-US" altLang="it-IT" sz="2000" dirty="0"/>
              <a:t> of Study abroad, chosen by the student and approved by the two institutions </a:t>
            </a:r>
            <a:endParaRPr lang="en-US" altLang="it-IT" sz="2000" dirty="0" smtClean="0"/>
          </a:p>
          <a:p>
            <a:pPr marL="457200" indent="-457200" algn="just">
              <a:lnSpc>
                <a:spcPct val="80000"/>
              </a:lnSpc>
              <a:spcBef>
                <a:spcPts val="0"/>
              </a:spcBef>
              <a:spcAft>
                <a:spcPts val="0"/>
              </a:spcAft>
              <a:buFont typeface="+mj-lt"/>
              <a:buAutoNum type="arabicPeriod"/>
            </a:pPr>
            <a:endParaRPr lang="en-US" altLang="it-IT" sz="2000" dirty="0"/>
          </a:p>
          <a:p>
            <a:pPr marL="0" indent="0" algn="just">
              <a:lnSpc>
                <a:spcPct val="80000"/>
              </a:lnSpc>
              <a:spcBef>
                <a:spcPts val="0"/>
              </a:spcBef>
              <a:spcAft>
                <a:spcPts val="0"/>
              </a:spcAft>
              <a:buNone/>
            </a:pPr>
            <a:r>
              <a:rPr lang="en-US" altLang="it-IT" sz="2000" b="1" dirty="0" smtClean="0"/>
              <a:t>After mobility</a:t>
            </a:r>
          </a:p>
          <a:p>
            <a:pPr marL="0" indent="0" algn="just">
              <a:lnSpc>
                <a:spcPct val="80000"/>
              </a:lnSpc>
              <a:spcBef>
                <a:spcPts val="0"/>
              </a:spcBef>
              <a:spcAft>
                <a:spcPts val="0"/>
              </a:spcAft>
              <a:buNone/>
            </a:pPr>
            <a:endParaRPr lang="en-US" altLang="it-IT" sz="2000" b="1" dirty="0"/>
          </a:p>
          <a:p>
            <a:pPr marL="457200" indent="-457200" algn="just">
              <a:lnSpc>
                <a:spcPct val="80000"/>
              </a:lnSpc>
              <a:spcBef>
                <a:spcPts val="0"/>
              </a:spcBef>
              <a:spcAft>
                <a:spcPts val="0"/>
              </a:spcAft>
              <a:buFont typeface="+mj-lt"/>
              <a:buAutoNum type="arabicPeriod"/>
            </a:pPr>
            <a:r>
              <a:rPr lang="en-US" altLang="it-IT" sz="2000" b="1" dirty="0"/>
              <a:t>Transcript of records</a:t>
            </a:r>
            <a:r>
              <a:rPr lang="en-US" altLang="it-IT" sz="2000" dirty="0"/>
              <a:t>: certificate attesting the results of the student abroad (within the ECTS</a:t>
            </a:r>
            <a:r>
              <a:rPr lang="en-US" altLang="it-IT" sz="2000" dirty="0" smtClean="0"/>
              <a:t>)</a:t>
            </a:r>
          </a:p>
          <a:p>
            <a:pPr marL="457200" indent="-457200" algn="just">
              <a:lnSpc>
                <a:spcPct val="80000"/>
              </a:lnSpc>
              <a:spcBef>
                <a:spcPts val="0"/>
              </a:spcBef>
              <a:spcAft>
                <a:spcPts val="0"/>
              </a:spcAft>
              <a:buFont typeface="+mj-lt"/>
              <a:buAutoNum type="arabicPeriod"/>
            </a:pPr>
            <a:endParaRPr lang="en-US" altLang="it-IT" sz="2000" dirty="0">
              <a:solidFill>
                <a:srgbClr val="000066"/>
              </a:solidFill>
            </a:endParaRPr>
          </a:p>
          <a:p>
            <a:pPr marL="0" indent="0" algn="just">
              <a:lnSpc>
                <a:spcPct val="80000"/>
              </a:lnSpc>
              <a:spcBef>
                <a:spcPts val="0"/>
              </a:spcBef>
              <a:spcAft>
                <a:spcPts val="0"/>
              </a:spcAft>
              <a:buNone/>
            </a:pPr>
            <a:r>
              <a:rPr lang="en-US" sz="2000" dirty="0"/>
              <a:t>ECTS documentation: The use of ECTS credits is facilitated and quality enhanced by the supporting documents (Course Catalogue, Learning Agreement, Transcript of Records, and Work Placement Certificate). ECTS also contributes to transparency in other documents such as the Diploma Supplement.</a:t>
            </a:r>
          </a:p>
          <a:p>
            <a:pPr marL="0" indent="0" algn="just">
              <a:lnSpc>
                <a:spcPct val="80000"/>
              </a:lnSpc>
              <a:spcBef>
                <a:spcPts val="0"/>
              </a:spcBef>
              <a:spcAft>
                <a:spcPts val="0"/>
              </a:spcAft>
              <a:buNone/>
            </a:pPr>
            <a:endParaRPr lang="en-US" altLang="it-IT" sz="2000" dirty="0">
              <a:solidFill>
                <a:srgbClr val="000066"/>
              </a:solidFill>
            </a:endParaRPr>
          </a:p>
          <a:p>
            <a:endParaRPr lang="en-GB" sz="2000" dirty="0"/>
          </a:p>
        </p:txBody>
      </p:sp>
    </p:spTree>
    <p:extLst>
      <p:ext uri="{BB962C8B-B14F-4D97-AF65-F5344CB8AC3E}">
        <p14:creationId xmlns:p14="http://schemas.microsoft.com/office/powerpoint/2010/main" xmlns="" val="3876718734"/>
      </p:ext>
    </p:extLst>
  </p:cSld>
  <p:clrMapOvr>
    <a:masterClrMapping/>
  </p:clrMapOvr>
</p:sld>
</file>

<file path=ppt/theme/theme1.xml><?xml version="1.0" encoding="utf-8"?>
<a:theme xmlns:a="http://schemas.openxmlformats.org/drawingml/2006/main" name="Science&amp;Tech Intro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Science&amp;Tech Intro talk.potx</Template>
  <TotalTime>31781</TotalTime>
  <Words>798</Words>
  <Application>Microsoft Office PowerPoint</Application>
  <PresentationFormat>Presentazione su schermo (4:3)</PresentationFormat>
  <Paragraphs>88</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Science&amp;Tech Intro talk</vt:lpstr>
      <vt:lpstr>University of L’Aquila</vt:lpstr>
      <vt:lpstr>Agenda</vt:lpstr>
      <vt:lpstr>Credit system used at the institution</vt:lpstr>
      <vt:lpstr>Alignment (or lack of) with the Bologna Process</vt:lpstr>
      <vt:lpstr>Use (or lack of) ECTS</vt:lpstr>
      <vt:lpstr>Administration structure supporting student mobility</vt:lpstr>
      <vt:lpstr>Student mobility process – before mobility</vt:lpstr>
      <vt:lpstr>Student mobility process – after mobility</vt:lpstr>
      <vt:lpstr>Credit transfer process</vt:lpstr>
      <vt:lpstr>Credit transfer process – Before mobility – The Learning Agreements</vt:lpstr>
      <vt:lpstr>Credit transfer process – after the mobility – The Transcript of Records</vt:lpstr>
      <vt:lpstr>Grade conversion process</vt:lpstr>
      <vt:lpstr>University of L’Aquila   </vt:lpstr>
    </vt:vector>
  </TitlesOfParts>
  <Company>CDS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dc:creator>
  <cp:lastModifiedBy>ADMIN</cp:lastModifiedBy>
  <cp:revision>308</cp:revision>
  <dcterms:created xsi:type="dcterms:W3CDTF">2012-09-06T10:47:01Z</dcterms:created>
  <dcterms:modified xsi:type="dcterms:W3CDTF">2017-11-13T10:16:06Z</dcterms:modified>
</cp:coreProperties>
</file>