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1"/>
  </p:notesMasterIdLst>
  <p:handoutMasterIdLst>
    <p:handoutMasterId r:id="rId12"/>
  </p:handoutMasterIdLst>
  <p:sldIdLst>
    <p:sldId id="890" r:id="rId2"/>
    <p:sldId id="878" r:id="rId3"/>
    <p:sldId id="858" r:id="rId4"/>
    <p:sldId id="891" r:id="rId5"/>
    <p:sldId id="893" r:id="rId6"/>
    <p:sldId id="892" r:id="rId7"/>
    <p:sldId id="894" r:id="rId8"/>
    <p:sldId id="895" r:id="rId9"/>
    <p:sldId id="896" r:id="rId10"/>
  </p:sldIdLst>
  <p:sldSz cx="9144000" cy="6858000" type="screen4x3"/>
  <p:notesSz cx="6784975" cy="9906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2835" userDrawn="1">
          <p15:clr>
            <a:srgbClr val="A4A3A4"/>
          </p15:clr>
        </p15:guide>
        <p15:guide id="5" pos="29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ek Podoba" initials="JP" lastIdx="8" clrIdx="0"/>
  <p:cmAuthor id="1" name="Katarzyna Greszta" initials="KG" lastIdx="0" clrIdx="1"/>
  <p:cmAuthor id="2" name="Izabela Snopek" initials="IS" lastIdx="1" clrIdx="2"/>
  <p:cmAuthor id="3" name="Monika Teklak" initials="MT" lastIdx="15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F0539"/>
    <a:srgbClr val="F2F2F2"/>
    <a:srgbClr val="623C75"/>
    <a:srgbClr val="6D8C30"/>
    <a:srgbClr val="CA5519"/>
    <a:srgbClr val="1C5799"/>
    <a:srgbClr val="EB8B5B"/>
    <a:srgbClr val="5A8D1D"/>
    <a:srgbClr val="6D3977"/>
    <a:srgbClr val="E65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2" autoAdjust="0"/>
    <p:restoredTop sz="97423" autoAdjust="0"/>
  </p:normalViewPr>
  <p:slideViewPr>
    <p:cSldViewPr snapToObjects="1">
      <p:cViewPr varScale="1">
        <p:scale>
          <a:sx n="114" d="100"/>
          <a:sy n="114" d="100"/>
        </p:scale>
        <p:origin x="1680" y="102"/>
      </p:cViewPr>
      <p:guideLst>
        <p:guide orient="horz" pos="278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1" d="100"/>
          <a:sy n="111" d="100"/>
        </p:scale>
        <p:origin x="5190" y="90"/>
      </p:cViewPr>
      <p:guideLst>
        <p:guide orient="horz" pos="3120"/>
        <p:guide pos="213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325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B36EEBF-430B-43AB-AE06-EC30D50D0997}" type="datetime1">
              <a:rPr lang="pl-PL" smtClean="0"/>
              <a:t>2017-10-31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BA90314-0FAB-4A03-9846-17D472E408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032163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2A85BF-189D-41E4-97B1-BB4D9AD7AAB8}" type="datetime1">
              <a:rPr lang="pl-PL" smtClean="0"/>
              <a:t>2017-10-31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257" tIns="45629" rIns="91257" bIns="45629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B449D8-38CA-428E-9027-A112CF47A5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02059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588A4F-7E75-471E-9AB0-D6799BAF0E64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5B59453-C3CE-4426-B868-B97BC057AD5C}" type="datetime1">
              <a:rPr lang="pl-PL" smtClean="0"/>
              <a:t>2017-10-31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24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930" y="224644"/>
            <a:ext cx="3909147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0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ęcia po le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tekstu 15"/>
          <p:cNvSpPr>
            <a:spLocks noGrp="1"/>
          </p:cNvSpPr>
          <p:nvPr>
            <p:ph type="body" sz="quarter" idx="13"/>
          </p:nvPr>
        </p:nvSpPr>
        <p:spPr>
          <a:xfrm>
            <a:off x="3132138" y="1557339"/>
            <a:ext cx="5761037" cy="45720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57338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5"/>
          </p:nvPr>
        </p:nvSpPr>
        <p:spPr>
          <a:xfrm>
            <a:off x="250825" y="3109049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22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250825" y="4660760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370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0" pos="1814" userDrawn="1">
          <p15:clr>
            <a:srgbClr val="FBAE40"/>
          </p15:clr>
        </p15:guide>
        <p15:guide id="9" pos="1973" userDrawn="1">
          <p15:clr>
            <a:srgbClr val="FBAE40"/>
          </p15:clr>
        </p15:guide>
        <p15:guide id="10" orient="horz" pos="981" userDrawn="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orient="horz" pos="79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ęcia na gó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3681413"/>
            <a:ext cx="8642350" cy="2447925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1574263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06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 userDrawn="1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0" pos="3946" userDrawn="1">
          <p15:clr>
            <a:srgbClr val="FBAE40"/>
          </p15:clr>
        </p15:guide>
        <p15:guide id="12" orient="horz" pos="231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ęcia na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1557338"/>
            <a:ext cx="8642350" cy="2627746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15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4324571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16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81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pos="3946">
          <p15:clr>
            <a:srgbClr val="FBAE40"/>
          </p15:clr>
        </p15:guide>
        <p15:guide id="13" orient="horz" pos="231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tekst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9512" y="5410407"/>
            <a:ext cx="2790012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50-375 Wrocław</a:t>
            </a:r>
          </a:p>
          <a:p>
            <a:pPr lvl="0"/>
            <a:r>
              <a:rPr lang="pl-PL" dirty="0" smtClean="0"/>
              <a:t>ul. C. K. Norwida 25 </a:t>
            </a:r>
          </a:p>
        </p:txBody>
      </p:sp>
      <p:sp>
        <p:nvSpPr>
          <p:cNvPr id="16" name="Symbol zastępczy teks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40050" y="5410406"/>
            <a:ext cx="2809596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Centrala: tel. 71 320 5020</a:t>
            </a:r>
          </a:p>
          <a:p>
            <a:pPr lvl="0"/>
            <a:r>
              <a:rPr lang="pl-PL" dirty="0" smtClean="0"/>
              <a:t>Kancelaria Ogólna: tel. 71 320 5130 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sz="quarter" idx="26" hasCustomPrompt="1"/>
          </p:nvPr>
        </p:nvSpPr>
        <p:spPr>
          <a:xfrm>
            <a:off x="6120172" y="5410406"/>
            <a:ext cx="2753852" cy="7909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1800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www.up.wroc.pl</a:t>
            </a:r>
          </a:p>
        </p:txBody>
      </p:sp>
      <p:sp>
        <p:nvSpPr>
          <p:cNvPr id="1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rostokąt 2"/>
          <p:cNvSpPr/>
          <p:nvPr userDrawn="1"/>
        </p:nvSpPr>
        <p:spPr>
          <a:xfrm>
            <a:off x="4211960" y="6561348"/>
            <a:ext cx="4932040" cy="296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930" y="224644"/>
            <a:ext cx="3909147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69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rona rozdzia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930" y="224644"/>
            <a:ext cx="3909147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2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pos="5216" userDrawn="1">
          <p15:clr>
            <a:srgbClr val="FBAE40"/>
          </p15:clr>
        </p15:guide>
        <p15:guide id="2" orient="horz" pos="1911" userDrawn="1">
          <p15:clr>
            <a:srgbClr val="FBAE40"/>
          </p15:clr>
        </p15:guide>
        <p15:guide id="3" orient="horz" pos="3430" userDrawn="1">
          <p15:clr>
            <a:srgbClr val="FBAE40"/>
          </p15:clr>
        </p15:guide>
        <p15:guide id="4" pos="272" userDrawn="1">
          <p15:clr>
            <a:srgbClr val="FBAE40"/>
          </p15:clr>
        </p15:guide>
        <p15:guide id="5" orient="horz" pos="3067" userDrawn="1">
          <p15:clr>
            <a:srgbClr val="FBAE40"/>
          </p15:clr>
        </p15:guide>
        <p15:guide id="6" orient="horz" pos="293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zekładkow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 userDrawn="1"/>
        </p:nvSpPr>
        <p:spPr>
          <a:xfrm>
            <a:off x="0" y="5445125"/>
            <a:ext cx="9143999" cy="10795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172777"/>
            <a:ext cx="9144000" cy="4272348"/>
          </a:xfrm>
        </p:spPr>
        <p:txBody>
          <a:bodyPr/>
          <a:lstStyle/>
          <a:p>
            <a:endParaRPr lang="pl-PL"/>
          </a:p>
        </p:txBody>
      </p:sp>
      <p:sp>
        <p:nvSpPr>
          <p:cNvPr id="18" name="Prostokąt 17"/>
          <p:cNvSpPr/>
          <p:nvPr userDrawn="1"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7"/>
          </p:nvPr>
        </p:nvSpPr>
        <p:spPr>
          <a:xfrm>
            <a:off x="250825" y="5445125"/>
            <a:ext cx="8642350" cy="1079500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14" name="Tytuł 3"/>
          <p:cNvSpPr>
            <a:spLocks noGrp="1"/>
          </p:cNvSpPr>
          <p:nvPr>
            <p:ph type="title"/>
          </p:nvPr>
        </p:nvSpPr>
        <p:spPr>
          <a:xfrm>
            <a:off x="250825" y="238089"/>
            <a:ext cx="8642350" cy="827946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6618972"/>
            <a:ext cx="4121949" cy="1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87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zekładkow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2"/>
          <p:cNvSpPr>
            <a:spLocks noGrp="1"/>
          </p:cNvSpPr>
          <p:nvPr>
            <p:ph sz="quarter" idx="14"/>
          </p:nvPr>
        </p:nvSpPr>
        <p:spPr>
          <a:xfrm>
            <a:off x="250825" y="1557339"/>
            <a:ext cx="8642350" cy="3671862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674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528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754" userDrawn="1">
          <p15:clr>
            <a:srgbClr val="FBAE40"/>
          </p15:clr>
        </p15:guide>
        <p15:guide id="5" orient="horz" pos="1139" userDrawn="1">
          <p15:clr>
            <a:srgbClr val="FBAE40"/>
          </p15:clr>
        </p15:guide>
        <p15:guide id="6" orient="horz" pos="1366" userDrawn="1">
          <p15:clr>
            <a:srgbClr val="FBAE40"/>
          </p15:clr>
        </p15:guide>
        <p15:guide id="7" pos="4898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99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orient="horz" pos="36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wykresu 4"/>
          <p:cNvSpPr>
            <a:spLocks noGrp="1"/>
          </p:cNvSpPr>
          <p:nvPr>
            <p:ph type="chart" sz="quarter" idx="13"/>
          </p:nvPr>
        </p:nvSpPr>
        <p:spPr>
          <a:xfrm>
            <a:off x="252413" y="1557338"/>
            <a:ext cx="8640762" cy="4572000"/>
          </a:xfrm>
        </p:spPr>
        <p:txBody>
          <a:bodyPr/>
          <a:lstStyle/>
          <a:p>
            <a:endParaRPr lang="pl-PL"/>
          </a:p>
        </p:txBody>
      </p:sp>
      <p:cxnSp>
        <p:nvCxnSpPr>
          <p:cNvPr id="23" name="Łącznik prosty 22"/>
          <p:cNvCxnSpPr/>
          <p:nvPr userDrawn="1"/>
        </p:nvCxnSpPr>
        <p:spPr>
          <a:xfrm>
            <a:off x="0" y="1196975"/>
            <a:ext cx="8280400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131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abeli 4"/>
          <p:cNvSpPr>
            <a:spLocks noGrp="1"/>
          </p:cNvSpPr>
          <p:nvPr>
            <p:ph type="tbl" sz="quarter" idx="15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258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2880" userDrawn="1">
          <p15:clr>
            <a:srgbClr val="FBAE40"/>
          </p15:clr>
        </p15:guide>
        <p15:guide id="10" pos="2835" userDrawn="1">
          <p15:clr>
            <a:srgbClr val="FBAE40"/>
          </p15:clr>
        </p15:guide>
        <p15:guide id="11" pos="292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250825" y="1557339"/>
            <a:ext cx="8642350" cy="4572000"/>
          </a:xfrm>
        </p:spPr>
        <p:txBody>
          <a:bodyPr/>
          <a:lstStyle>
            <a:lvl3pPr marL="357188" indent="-176213"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/>
            </a:lvl3pPr>
            <a:lvl4pPr marL="538163" indent="-180975">
              <a:tabLst>
                <a:tab pos="179388" algn="l"/>
                <a:tab pos="358775" algn="l"/>
                <a:tab pos="538163" algn="l"/>
                <a:tab pos="539750" algn="l"/>
                <a:tab pos="898525" algn="l"/>
                <a:tab pos="1079500" algn="l"/>
              </a:tabLst>
              <a:defRPr/>
            </a:lvl4pPr>
            <a:lvl5pPr marL="714375" indent="-176213">
              <a:tabLst>
                <a:tab pos="179388" algn="l"/>
                <a:tab pos="358775" algn="l"/>
                <a:tab pos="539750" algn="l"/>
                <a:tab pos="714375" algn="l"/>
                <a:tab pos="719138" algn="l"/>
                <a:tab pos="1079500" algn="l"/>
              </a:tabLst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542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1139">
          <p15:clr>
            <a:srgbClr val="FBAE40"/>
          </p15:clr>
        </p15:guide>
        <p15:guide id="5" orient="horz" pos="1366">
          <p15:clr>
            <a:srgbClr val="FBAE40"/>
          </p15:clr>
        </p15:guide>
        <p15:guide id="6" pos="5216">
          <p15:clr>
            <a:srgbClr val="FBAE40"/>
          </p15:clr>
        </p15:guide>
        <p15:guide id="7" orient="horz" pos="4042">
          <p15:clr>
            <a:srgbClr val="FBAE40"/>
          </p15:clr>
        </p15:guide>
        <p15:guide id="8" pos="2880">
          <p15:clr>
            <a:srgbClr val="FBAE40"/>
          </p15:clr>
        </p15:guide>
        <p15:guide id="9" pos="2835">
          <p15:clr>
            <a:srgbClr val="FBAE40"/>
          </p15:clr>
        </p15:guide>
        <p15:guide id="10" pos="2925">
          <p15:clr>
            <a:srgbClr val="FBAE40"/>
          </p15:clr>
        </p15:guide>
        <p15:guide id="11" orient="horz" pos="386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42350" cy="4751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238089"/>
            <a:ext cx="143507" cy="827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6618972"/>
            <a:ext cx="4121949" cy="158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3" r:id="rId2"/>
    <p:sldLayoutId id="2147483695" r:id="rId3"/>
    <p:sldLayoutId id="2147483696" r:id="rId4"/>
    <p:sldLayoutId id="2147483680" r:id="rId5"/>
    <p:sldLayoutId id="2147483692" r:id="rId6"/>
    <p:sldLayoutId id="2147483693" r:id="rId7"/>
    <p:sldLayoutId id="2147483688" r:id="rId8"/>
    <p:sldLayoutId id="2147483697" r:id="rId9"/>
    <p:sldLayoutId id="2147483689" r:id="rId10"/>
    <p:sldLayoutId id="2147483691" r:id="rId11"/>
    <p:sldLayoutId id="2147483694" r:id="rId12"/>
    <p:sldLayoutId id="2147483685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lang="pl-PL" sz="2400" b="0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180000" rtl="0" fontAlgn="base"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180000" rtl="0" fontAlgn="base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•"/>
        <a:tabLst>
          <a:tab pos="180975" algn="l"/>
          <a:tab pos="357188" algn="l"/>
          <a:tab pos="538163" algn="l"/>
          <a:tab pos="714375" algn="l"/>
          <a:tab pos="896938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180000" rtl="0" fontAlgn="base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•"/>
        <a:tabLst>
          <a:tab pos="179388" algn="l"/>
          <a:tab pos="357188" algn="l"/>
          <a:tab pos="358775" algn="l"/>
          <a:tab pos="538163" algn="l"/>
          <a:tab pos="719138" algn="l"/>
          <a:tab pos="898525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538163" indent="-180975" algn="l" defTabSz="180000" rtl="0" fontAlgn="base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◦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714375" indent="-176213" algn="l" defTabSz="180000" rtl="0" fontAlgn="base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◦"/>
        <a:tabLst>
          <a:tab pos="179388" algn="l"/>
          <a:tab pos="358775" algn="l"/>
          <a:tab pos="539750" algn="l"/>
          <a:tab pos="719138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72" userDrawn="1">
          <p15:clr>
            <a:srgbClr val="F26B43"/>
          </p15:clr>
        </p15:guide>
        <p15:guide id="2" pos="5216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orient="horz" pos="142" userDrawn="1">
          <p15:clr>
            <a:srgbClr val="F26B43"/>
          </p15:clr>
        </p15:guide>
        <p15:guide id="11" pos="158" userDrawn="1">
          <p15:clr>
            <a:srgbClr val="F26B43"/>
          </p15:clr>
        </p15:guide>
        <p15:guide id="12" pos="324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8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wr.edu.pl/p/strona_angielska/students/regulations_of_the_wroclaw_university_of_environmental_and_life_sciences_2015.pdf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wr.edu.pl/p/strona_angielska/students/regulations_of_the_wroclaw_university_of_environmental_and_life_sciences_2015.pdf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ymbol zastępczy tekstu 23"/>
          <p:cNvSpPr>
            <a:spLocks noGrp="1"/>
          </p:cNvSpPr>
          <p:nvPr>
            <p:ph type="body" sz="quarter" idx="13"/>
          </p:nvPr>
        </p:nvSpPr>
        <p:spPr>
          <a:xfrm>
            <a:off x="0" y="4868863"/>
            <a:ext cx="9000492" cy="1188725"/>
          </a:xfrm>
        </p:spPr>
        <p:txBody>
          <a:bodyPr/>
          <a:lstStyle/>
          <a:p>
            <a:pPr algn="l"/>
            <a:r>
              <a:rPr lang="pl-PL" dirty="0" smtClean="0"/>
              <a:t>City: </a:t>
            </a:r>
            <a:r>
              <a:rPr lang="pl-PL" dirty="0" err="1" smtClean="0"/>
              <a:t>Wroclaw</a:t>
            </a:r>
            <a:endParaRPr lang="pl-PL" dirty="0" smtClean="0"/>
          </a:p>
          <a:p>
            <a:pPr algn="l"/>
            <a:r>
              <a:rPr lang="pl-PL" dirty="0" smtClean="0"/>
              <a:t>Country: Poland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111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lvl="0" indent="-457200" defTabSz="457200">
              <a:spcBef>
                <a:spcPct val="20000"/>
              </a:spcBef>
              <a:buClr>
                <a:srgbClr val="D52B1E"/>
              </a:buClr>
              <a:buFont typeface="+mj-lt"/>
              <a:buAutoNum type="arabicPeriod"/>
              <a:tabLst/>
            </a:pPr>
            <a:r>
              <a:rPr lang="en-GB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Credit system used at the institution</a:t>
            </a:r>
          </a:p>
          <a:p>
            <a:pPr marL="457200" lvl="0" indent="-457200" defTabSz="457200">
              <a:spcBef>
                <a:spcPct val="20000"/>
              </a:spcBef>
              <a:buClr>
                <a:srgbClr val="D52B1E"/>
              </a:buClr>
              <a:buFont typeface="+mj-lt"/>
              <a:buAutoNum type="arabicPeriod"/>
              <a:tabLst/>
            </a:pPr>
            <a:r>
              <a:rPr lang="en-GB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Alignment (or lack of) with the Bologna Process</a:t>
            </a:r>
          </a:p>
          <a:p>
            <a:pPr marL="457200" lvl="0" indent="-457200" defTabSz="457200">
              <a:spcBef>
                <a:spcPct val="20000"/>
              </a:spcBef>
              <a:buClr>
                <a:srgbClr val="D52B1E"/>
              </a:buClr>
              <a:buFont typeface="+mj-lt"/>
              <a:buAutoNum type="arabicPeriod"/>
              <a:tabLst/>
            </a:pPr>
            <a:r>
              <a:rPr lang="en-GB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Use (or lack of) ECTS</a:t>
            </a:r>
          </a:p>
          <a:p>
            <a:pPr marL="457200" lvl="0" indent="-457200" defTabSz="457200">
              <a:spcBef>
                <a:spcPct val="20000"/>
              </a:spcBef>
              <a:buClr>
                <a:srgbClr val="D52B1E"/>
              </a:buClr>
              <a:buFont typeface="+mj-lt"/>
              <a:buAutoNum type="arabicPeriod"/>
              <a:tabLst/>
            </a:pPr>
            <a:r>
              <a:rPr lang="en-GB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Administration structure supporting student mobility</a:t>
            </a:r>
          </a:p>
          <a:p>
            <a:pPr marL="457200" lvl="0" indent="-457200" defTabSz="457200">
              <a:spcBef>
                <a:spcPct val="20000"/>
              </a:spcBef>
              <a:buClr>
                <a:srgbClr val="D52B1E"/>
              </a:buClr>
              <a:buFont typeface="+mj-lt"/>
              <a:buAutoNum type="arabicPeriod"/>
              <a:tabLst/>
            </a:pPr>
            <a:r>
              <a:rPr lang="en-GB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Student mobility process</a:t>
            </a:r>
          </a:p>
          <a:p>
            <a:pPr marL="457200" lvl="0" indent="-457200" defTabSz="457200">
              <a:spcBef>
                <a:spcPct val="20000"/>
              </a:spcBef>
              <a:buClr>
                <a:srgbClr val="D52B1E"/>
              </a:buClr>
              <a:buFont typeface="+mj-lt"/>
              <a:buAutoNum type="arabicPeriod"/>
              <a:tabLst/>
            </a:pPr>
            <a:r>
              <a:rPr lang="en-GB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Credit transfer process</a:t>
            </a:r>
          </a:p>
          <a:p>
            <a:pPr marL="457200" lvl="0" indent="-457200" defTabSz="457200">
              <a:spcBef>
                <a:spcPct val="20000"/>
              </a:spcBef>
              <a:buClr>
                <a:srgbClr val="D52B1E"/>
              </a:buClr>
              <a:buFont typeface="+mj-lt"/>
              <a:buAutoNum type="arabicPeriod"/>
              <a:tabLst/>
            </a:pPr>
            <a:r>
              <a:rPr lang="en-GB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Grade conversion process</a:t>
            </a:r>
            <a:endParaRPr lang="en-GB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</p:txBody>
      </p:sp>
      <p:sp>
        <p:nvSpPr>
          <p:cNvPr id="3" name="Tytuł 2"/>
          <p:cNvSpPr txBox="1">
            <a:spLocks/>
          </p:cNvSpPr>
          <p:nvPr/>
        </p:nvSpPr>
        <p:spPr>
          <a:xfrm>
            <a:off x="250825" y="238089"/>
            <a:ext cx="8638090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pl-PL" sz="2400" b="0" kern="1200" dirty="0">
                <a:solidFill>
                  <a:schemeClr val="accent1"/>
                </a:solidFill>
                <a:latin typeface="+mj-lt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b="1" dirty="0">
                <a:solidFill>
                  <a:srgbClr val="6E6E6E"/>
                </a:solidFill>
                <a:latin typeface="Arial"/>
                <a:ea typeface="ＭＳ Ｐゴシック" pitchFamily="30" charset="-128"/>
              </a:rPr>
              <a:t>Agenda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331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E6E6E"/>
                </a:solidFill>
                <a:latin typeface="Arial"/>
                <a:ea typeface="ＭＳ Ｐゴシック" pitchFamily="30" charset="-128"/>
              </a:rPr>
              <a:t>Credit system used at the institution</a:t>
            </a:r>
            <a:endParaRPr lang="pl-PL" dirty="0"/>
          </a:p>
        </p:txBody>
      </p:sp>
      <p:sp>
        <p:nvSpPr>
          <p:cNvPr id="12" name="Symbol zastępczy tekstu 8"/>
          <p:cNvSpPr>
            <a:spLocks noGrp="1"/>
          </p:cNvSpPr>
          <p:nvPr>
            <p:ph type="body" sz="quarter" idx="10"/>
          </p:nvPr>
        </p:nvSpPr>
        <p:spPr>
          <a:xfrm>
            <a:off x="250497" y="2338697"/>
            <a:ext cx="8642350" cy="4572000"/>
          </a:xfrm>
        </p:spPr>
        <p:txBody>
          <a:bodyPr/>
          <a:lstStyle/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en-US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The European Credit Transfer and Accumulation System, abbreviated as the brand name ECTS, is a credit point system which can be used for any type of learning in a life long learning perspective. </a:t>
            </a:r>
            <a:endParaRPr lang="pl-PL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In 2004 WUELS was one of ten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universities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from EU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awarded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ECTS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Label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by the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European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Commission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.</a:t>
            </a:r>
            <a:endParaRPr lang="en-GB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749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E6E6E"/>
                </a:solidFill>
                <a:latin typeface="Arial"/>
                <a:ea typeface="ＭＳ Ｐゴシック" pitchFamily="30" charset="-128"/>
              </a:rPr>
              <a:t>Alignment </a:t>
            </a:r>
            <a:r>
              <a:rPr lang="en-GB" b="1" dirty="0" smtClean="0">
                <a:solidFill>
                  <a:srgbClr val="6E6E6E"/>
                </a:solidFill>
                <a:latin typeface="Arial"/>
                <a:ea typeface="ＭＳ Ｐゴシック" pitchFamily="30" charset="-128"/>
              </a:rPr>
              <a:t>with </a:t>
            </a:r>
            <a:r>
              <a:rPr lang="en-GB" b="1" dirty="0">
                <a:solidFill>
                  <a:srgbClr val="6E6E6E"/>
                </a:solidFill>
                <a:latin typeface="Arial"/>
                <a:ea typeface="ＭＳ Ｐゴシック" pitchFamily="30" charset="-128"/>
              </a:rPr>
              <a:t>the Bologna Process</a:t>
            </a:r>
            <a:endParaRPr lang="pl-PL" dirty="0"/>
          </a:p>
        </p:txBody>
      </p:sp>
      <p:sp>
        <p:nvSpPr>
          <p:cNvPr id="12" name="Symbol zastępczy tekstu 8"/>
          <p:cNvSpPr>
            <a:spLocks noGrp="1"/>
          </p:cNvSpPr>
          <p:nvPr>
            <p:ph type="body" sz="quarter" idx="10"/>
          </p:nvPr>
        </p:nvSpPr>
        <p:spPr>
          <a:xfrm>
            <a:off x="250825" y="2348880"/>
            <a:ext cx="8642350" cy="4572000"/>
          </a:xfrm>
        </p:spPr>
        <p:txBody>
          <a:bodyPr/>
          <a:lstStyle/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en-US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The University follows the procedures of the </a:t>
            </a:r>
            <a:r>
              <a:rPr lang="en-US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Bolonia</a:t>
            </a:r>
            <a:r>
              <a:rPr lang="en-US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process by offering top standard education for the students at Bachelor’s, Master’s and PhD levels who are given an opportunity to benefit from study abroad </a:t>
            </a:r>
            <a:r>
              <a:rPr lang="en-US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programmes</a:t>
            </a:r>
            <a:r>
              <a:rPr lang="en-US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and international traineeships allowing them to enrich their knowledge and practical skills, language and social competences in European and global dimension.</a:t>
            </a:r>
            <a:endParaRPr lang="en-GB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0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E6E6E"/>
                </a:solidFill>
                <a:latin typeface="Arial"/>
                <a:ea typeface="ＭＳ Ｐゴシック" pitchFamily="30" charset="-128"/>
              </a:rPr>
              <a:t>Use </a:t>
            </a:r>
            <a:r>
              <a:rPr lang="en-GB" b="1" dirty="0" smtClean="0">
                <a:solidFill>
                  <a:srgbClr val="6E6E6E"/>
                </a:solidFill>
                <a:latin typeface="Arial"/>
                <a:ea typeface="ＭＳ Ｐゴシック" pitchFamily="30" charset="-128"/>
              </a:rPr>
              <a:t>of </a:t>
            </a:r>
            <a:r>
              <a:rPr lang="en-GB" b="1" dirty="0">
                <a:solidFill>
                  <a:srgbClr val="6E6E6E"/>
                </a:solidFill>
                <a:latin typeface="Arial"/>
                <a:ea typeface="ＭＳ Ｐゴシック" pitchFamily="30" charset="-128"/>
              </a:rPr>
              <a:t>ECTS</a:t>
            </a:r>
            <a:endParaRPr lang="pl-PL" dirty="0"/>
          </a:p>
        </p:txBody>
      </p:sp>
      <p:sp>
        <p:nvSpPr>
          <p:cNvPr id="12" name="Symbol zastępczy tekstu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en-US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The total cumulative amount of the ECTS points allocated to all the courses, practical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en-US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trainings and the diploma thesis included in the study plan shall be as follows:</a:t>
            </a:r>
            <a:endParaRPr lang="pl-PL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endParaRPr lang="en-US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- 30 for one </a:t>
            </a:r>
            <a:r>
              <a:rPr lang="pl-PL" sz="175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semester</a:t>
            </a: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,</a:t>
            </a: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- 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60 for one academic year,</a:t>
            </a: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-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180 for a </a:t>
            </a:r>
            <a:r>
              <a:rPr lang="en-US" sz="1750" i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licencjat</a:t>
            </a:r>
            <a:r>
              <a:rPr lang="en-US" sz="1750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degree </a:t>
            </a:r>
            <a:r>
              <a:rPr lang="en-US" sz="175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programme</a:t>
            </a: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(</a:t>
            </a:r>
            <a:r>
              <a:rPr lang="pl-PL" sz="175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B.Sc</a:t>
            </a: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.)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,</a:t>
            </a: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- </a:t>
            </a:r>
            <a:r>
              <a:rPr lang="nb-NO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210 for an </a:t>
            </a:r>
            <a:r>
              <a:rPr lang="nb-NO" sz="1750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inżynier </a:t>
            </a:r>
            <a:r>
              <a:rPr lang="nb-NO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degree programme</a:t>
            </a: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(</a:t>
            </a:r>
            <a:r>
              <a:rPr lang="pl-PL" sz="175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B.Sc.Eng</a:t>
            </a: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.)</a:t>
            </a:r>
            <a:r>
              <a:rPr lang="nb-NO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,</a:t>
            </a: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- 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90 for a second cycle </a:t>
            </a:r>
            <a:r>
              <a:rPr lang="en-US" sz="175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programme</a:t>
            </a: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(</a:t>
            </a:r>
            <a:r>
              <a:rPr lang="pl-PL" sz="175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M.Sc</a:t>
            </a: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. 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following the </a:t>
            </a:r>
            <a:r>
              <a:rPr lang="en-US" sz="175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inżynier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degree </a:t>
            </a:r>
            <a:r>
              <a:rPr lang="en-US" sz="175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programme</a:t>
            </a: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)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,</a:t>
            </a: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- 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120 for a second cycle </a:t>
            </a:r>
            <a:r>
              <a:rPr lang="en-US" sz="175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programme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(</a:t>
            </a:r>
            <a:r>
              <a:rPr lang="pl-PL" sz="175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M.Sc</a:t>
            </a: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.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following the </a:t>
            </a:r>
            <a:r>
              <a:rPr lang="en-US" sz="175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licencjat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degree </a:t>
            </a:r>
            <a:r>
              <a:rPr lang="en-US" sz="175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programme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),</a:t>
            </a: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- 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330 for a </a:t>
            </a: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one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-cycle </a:t>
            </a:r>
            <a:r>
              <a:rPr lang="pl-PL" sz="175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M.Sc</a:t>
            </a:r>
            <a:r>
              <a:rPr lang="pl-PL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.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en-US" sz="175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programme</a:t>
            </a:r>
            <a:r>
              <a:rPr lang="en-US" sz="175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(11 semesters).</a:t>
            </a:r>
            <a:endParaRPr lang="pl-PL" sz="175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endParaRPr lang="pl-PL" sz="18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*</a:t>
            </a:r>
            <a:r>
              <a:rPr lang="pl-PL" sz="1100" b="1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Source – </a:t>
            </a:r>
            <a:r>
              <a:rPr lang="pl-PL" sz="1100" b="1" i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Study</a:t>
            </a:r>
            <a:r>
              <a:rPr lang="pl-PL" sz="1100" b="1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1100" b="1" i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Regulations</a:t>
            </a:r>
            <a:r>
              <a:rPr lang="pl-PL" sz="1100" b="1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, </a:t>
            </a:r>
            <a:r>
              <a:rPr lang="pl-PL" sz="1100" b="1" i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Chapter</a:t>
            </a:r>
            <a:r>
              <a:rPr lang="pl-PL" sz="1100" b="1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7</a:t>
            </a: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1100" i="1" spc="0" dirty="0">
                <a:solidFill>
                  <a:prstClr val="black"/>
                </a:solidFill>
                <a:latin typeface="Arial"/>
                <a:ea typeface="ＭＳ Ｐゴシック" pitchFamily="30" charset="-128"/>
                <a:hlinkClick r:id="rId2"/>
              </a:rPr>
              <a:t>https://www.upwr.edu.pl/p/strona_angielska/students/regulations_of_the_wroclaw_university_of_environmental_and_life_sciences_2015.pdf</a:t>
            </a:r>
            <a:r>
              <a:rPr lang="pl-PL" sz="1100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endParaRPr lang="en-GB" sz="11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722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E6E6E"/>
                </a:solidFill>
                <a:latin typeface="Arial"/>
                <a:ea typeface="ＭＳ Ｐゴシック" pitchFamily="30" charset="-128"/>
              </a:rPr>
              <a:t>Administration structure supporting student mobility</a:t>
            </a:r>
            <a:endParaRPr lang="pl-PL" dirty="0"/>
          </a:p>
        </p:txBody>
      </p:sp>
      <p:sp>
        <p:nvSpPr>
          <p:cNvPr id="12" name="Symbol zastępczy tekstu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Student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mobility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is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administered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at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two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levels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:</a:t>
            </a: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endParaRPr lang="pl-PL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marL="457200" lvl="0" indent="-457200" defTabSz="457200">
              <a:spcBef>
                <a:spcPct val="20000"/>
              </a:spcBef>
              <a:buClr>
                <a:srgbClr val="D52B1E"/>
              </a:buClr>
              <a:buFont typeface="Arial" charset="0"/>
              <a:buAutoNum type="arabicPeriod"/>
              <a:tabLst/>
            </a:pP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Central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level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– International Relations Office (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under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Vice-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Rector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for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Research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and International Relations); </a:t>
            </a:r>
          </a:p>
          <a:p>
            <a:pPr marL="457200" lvl="0" indent="-457200" defTabSz="457200">
              <a:spcBef>
                <a:spcPct val="20000"/>
              </a:spcBef>
              <a:buClr>
                <a:srgbClr val="D52B1E"/>
              </a:buClr>
              <a:buFont typeface="Arial" charset="0"/>
              <a:buAutoNum type="arabicPeriod"/>
              <a:tabLst/>
            </a:pP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Departmental Level </a:t>
            </a: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–    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Dean’s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Office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at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each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faculty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(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outgoing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students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)</a:t>
            </a: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–     Departmental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Coordinators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designated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by a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respective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dean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(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incoming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    </a:t>
            </a: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     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students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)</a:t>
            </a:r>
          </a:p>
          <a:p>
            <a:pPr marL="457200" lvl="0" indent="-457200" defTabSz="457200">
              <a:spcBef>
                <a:spcPct val="20000"/>
              </a:spcBef>
              <a:buClr>
                <a:srgbClr val="D52B1E"/>
              </a:buClr>
              <a:buFont typeface="Arial" charset="0"/>
              <a:buAutoNum type="arabicPeriod"/>
              <a:tabLst/>
            </a:pPr>
            <a:endParaRPr lang="pl-PL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The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students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of Erasmus Student Network (ESN)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collaborate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with the International Relations Office and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provide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the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incoming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students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with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help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in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everyday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situations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. </a:t>
            </a:r>
            <a:endParaRPr lang="en-GB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615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E6E6E"/>
                </a:solidFill>
                <a:latin typeface="Arial"/>
                <a:ea typeface="ＭＳ Ｐゴシック" pitchFamily="30" charset="-128"/>
              </a:rPr>
              <a:t>Student mobility process</a:t>
            </a:r>
            <a:endParaRPr lang="pl-PL" dirty="0"/>
          </a:p>
        </p:txBody>
      </p:sp>
      <p:sp>
        <p:nvSpPr>
          <p:cNvPr id="12" name="Symbol zastępczy tekstu 8"/>
          <p:cNvSpPr>
            <a:spLocks noGrp="1"/>
          </p:cNvSpPr>
          <p:nvPr>
            <p:ph type="body" sz="quarter" idx="10"/>
          </p:nvPr>
        </p:nvSpPr>
        <p:spPr>
          <a:xfrm>
            <a:off x="323528" y="1808820"/>
            <a:ext cx="8642350" cy="4572000"/>
          </a:xfrm>
        </p:spPr>
        <p:txBody>
          <a:bodyPr/>
          <a:lstStyle/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2000" b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Recruitment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system – fair, transparent and open to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everyone</a:t>
            </a:r>
            <a:endParaRPr lang="pl-PL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endParaRPr lang="pl-PL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2000" b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Schedule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-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deadlines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for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nominations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and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acceptance</a:t>
            </a:r>
            <a:endParaRPr lang="pl-PL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endParaRPr lang="pl-PL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2000" b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Documentation</a:t>
            </a:r>
            <a:r>
              <a:rPr lang="pl-PL" sz="2000" b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:</a:t>
            </a:r>
          </a:p>
          <a:p>
            <a:pPr marL="342900" lvl="0" indent="-342900" defTabSz="457200">
              <a:spcBef>
                <a:spcPct val="20000"/>
              </a:spcBef>
              <a:buClr>
                <a:srgbClr val="D52B1E"/>
              </a:buClr>
              <a:buFontTx/>
              <a:buChar char="-"/>
              <a:tabLst/>
            </a:pPr>
            <a:r>
              <a:rPr lang="pl-PL" sz="2000" i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Before</a:t>
            </a:r>
            <a:r>
              <a:rPr lang="pl-PL" sz="2000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i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mobility</a:t>
            </a:r>
            <a:r>
              <a:rPr lang="pl-PL" sz="2000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– Learning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Agrement</a:t>
            </a:r>
            <a:endParaRPr lang="pl-PL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marL="342900" lvl="0" indent="-342900" defTabSz="457200">
              <a:spcBef>
                <a:spcPct val="20000"/>
              </a:spcBef>
              <a:buClr>
                <a:srgbClr val="D52B1E"/>
              </a:buClr>
              <a:buFontTx/>
              <a:buChar char="-"/>
              <a:tabLst/>
            </a:pPr>
            <a:r>
              <a:rPr lang="pl-PL" sz="2000" i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During</a:t>
            </a:r>
            <a:r>
              <a:rPr lang="pl-PL" sz="2000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i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mobility</a:t>
            </a:r>
            <a:r>
              <a:rPr lang="pl-PL" sz="2000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–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Changes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to Learning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Agrement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,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Confirmation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of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Arrival</a:t>
            </a:r>
            <a:endParaRPr lang="pl-PL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marL="342900" lvl="0" indent="-342900" defTabSz="457200">
              <a:spcBef>
                <a:spcPct val="20000"/>
              </a:spcBef>
              <a:buClr>
                <a:srgbClr val="D52B1E"/>
              </a:buClr>
              <a:buFontTx/>
              <a:buChar char="-"/>
              <a:tabLst/>
            </a:pPr>
            <a:r>
              <a:rPr lang="pl-PL" sz="2000" i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After</a:t>
            </a:r>
            <a:r>
              <a:rPr lang="pl-PL" sz="2000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i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mobility</a:t>
            </a:r>
            <a:r>
              <a:rPr lang="pl-PL" sz="2000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–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Confirmation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of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Attendance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,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Transcript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of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Records</a:t>
            </a:r>
            <a:endParaRPr lang="pl-PL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741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E6E6E"/>
                </a:solidFill>
                <a:latin typeface="Arial"/>
                <a:ea typeface="ＭＳ Ｐゴシック" pitchFamily="30" charset="-128"/>
              </a:rPr>
              <a:t>Credit transfer process</a:t>
            </a:r>
            <a:endParaRPr lang="pl-PL" dirty="0"/>
          </a:p>
        </p:txBody>
      </p:sp>
      <p:sp>
        <p:nvSpPr>
          <p:cNvPr id="12" name="Symbol zastępczy tekstu 8"/>
          <p:cNvSpPr>
            <a:spLocks noGrp="1"/>
          </p:cNvSpPr>
          <p:nvPr>
            <p:ph type="body" sz="quarter" idx="10"/>
          </p:nvPr>
        </p:nvSpPr>
        <p:spPr>
          <a:xfrm>
            <a:off x="260259" y="2168860"/>
            <a:ext cx="8642350" cy="4572000"/>
          </a:xfrm>
        </p:spPr>
        <p:txBody>
          <a:bodyPr/>
          <a:lstStyle/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In Poland the ECTS system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has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been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implemented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by the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national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law (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Ministry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of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Higher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Education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and Science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Act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)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since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2005. </a:t>
            </a:r>
            <a:endParaRPr lang="en-GB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189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E6E6E"/>
                </a:solidFill>
                <a:latin typeface="Arial"/>
                <a:ea typeface="ＭＳ Ｐゴシック" pitchFamily="30" charset="-128"/>
              </a:rPr>
              <a:t>Grade conversion process</a:t>
            </a:r>
            <a:endParaRPr lang="pl-PL" dirty="0"/>
          </a:p>
        </p:txBody>
      </p:sp>
      <p:sp>
        <p:nvSpPr>
          <p:cNvPr id="12" name="Symbol zastępczy tekstu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respective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Vice-Dean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at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each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faculty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is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responsible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for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recognition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of the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study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period,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both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at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home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institution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and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another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HEI in Poland and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abroad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,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based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on the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Transcript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of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Records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including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passing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grades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and ECTS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points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. No regulatory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mechanisms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at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institutional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level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2000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exist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. </a:t>
            </a: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endParaRPr lang="pl-PL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en-US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Full recognition of the study period abroad is ensured for all the students who have successfully completed a semester/year abroad in compliance with the Learning/Training Agreement signed before the mobility.</a:t>
            </a:r>
            <a:r>
              <a:rPr lang="pl-PL" sz="20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endParaRPr lang="pl-PL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endParaRPr lang="pl-PL" sz="20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1200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*</a:t>
            </a:r>
            <a:r>
              <a:rPr lang="pl-PL" sz="1200" b="1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Source – </a:t>
            </a:r>
            <a:r>
              <a:rPr lang="pl-PL" sz="1200" b="1" i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Study</a:t>
            </a:r>
            <a:r>
              <a:rPr lang="pl-PL" sz="1200" b="1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r>
              <a:rPr lang="pl-PL" sz="1200" b="1" i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Regulations</a:t>
            </a:r>
            <a:r>
              <a:rPr lang="pl-PL" sz="1200" b="1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, </a:t>
            </a:r>
            <a:r>
              <a:rPr lang="pl-PL" sz="1200" b="1" i="1" spc="0" dirty="0" err="1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Chapter</a:t>
            </a:r>
            <a:r>
              <a:rPr lang="pl-PL" sz="1200" b="1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12</a:t>
            </a:r>
          </a:p>
          <a:p>
            <a:pPr lvl="0" defTabSz="457200">
              <a:spcBef>
                <a:spcPct val="20000"/>
              </a:spcBef>
              <a:buClr>
                <a:srgbClr val="D52B1E"/>
              </a:buClr>
              <a:tabLst/>
            </a:pPr>
            <a:r>
              <a:rPr lang="pl-PL" sz="1200" i="1" spc="0" dirty="0">
                <a:solidFill>
                  <a:prstClr val="black"/>
                </a:solidFill>
                <a:latin typeface="Arial"/>
                <a:ea typeface="ＭＳ Ｐゴシック" pitchFamily="30" charset="-128"/>
                <a:hlinkClick r:id="rId2"/>
              </a:rPr>
              <a:t>https://www.upwr.edu.pl/p/strona_angielska/students/regulations_of_the_wroclaw_university_of_environmental_and_life_sciences_2015.pdf</a:t>
            </a:r>
            <a:r>
              <a:rPr lang="pl-PL" sz="1200" i="1" spc="0" dirty="0">
                <a:solidFill>
                  <a:prstClr val="black"/>
                </a:solidFill>
                <a:latin typeface="Arial"/>
                <a:ea typeface="ＭＳ Ｐゴシック" pitchFamily="30" charset="-128"/>
              </a:rPr>
              <a:t> </a:t>
            </a:r>
            <a:endParaRPr lang="en-GB" sz="1200" spc="0" dirty="0">
              <a:solidFill>
                <a:prstClr val="black"/>
              </a:solidFill>
              <a:latin typeface="Arial"/>
              <a:ea typeface="ＭＳ Ｐゴシック" pitchFamily="3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899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ony ogólne">
  <a:themeElements>
    <a:clrScheme name="UP 2">
      <a:dk1>
        <a:srgbClr val="737373"/>
      </a:dk1>
      <a:lt1>
        <a:srgbClr val="FFFFFF"/>
      </a:lt1>
      <a:dk2>
        <a:srgbClr val="737373"/>
      </a:dk2>
      <a:lt2>
        <a:srgbClr val="FFFFFF"/>
      </a:lt2>
      <a:accent1>
        <a:srgbClr val="782834"/>
      </a:accent1>
      <a:accent2>
        <a:srgbClr val="7F4D4D"/>
      </a:accent2>
      <a:accent3>
        <a:srgbClr val="B69090"/>
      </a:accent3>
      <a:accent4>
        <a:srgbClr val="CDB3B3"/>
      </a:accent4>
      <a:accent5>
        <a:srgbClr val="633737"/>
      </a:accent5>
      <a:accent6>
        <a:srgbClr val="737373"/>
      </a:accent6>
      <a:hlink>
        <a:srgbClr val="1F497D"/>
      </a:hlink>
      <a:folHlink>
        <a:srgbClr val="17365D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538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50000"/>
          </a:lnSpc>
          <a:buFont typeface="Arial" pitchFamily="34" charset="0"/>
          <a:buNone/>
          <a:defRPr sz="1200"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16404</TotalTime>
  <Words>540</Words>
  <Application>Microsoft Office PowerPoint</Application>
  <PresentationFormat>Pokaz na ekranie (4:3)</PresentationFormat>
  <Paragraphs>59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Segoe UI</vt:lpstr>
      <vt:lpstr>Strony ogólne</vt:lpstr>
      <vt:lpstr>Prezentacja programu PowerPoint</vt:lpstr>
      <vt:lpstr>Prezentacja programu PowerPoint</vt:lpstr>
      <vt:lpstr>Credit system used at the institution</vt:lpstr>
      <vt:lpstr>Alignment with the Bologna Process</vt:lpstr>
      <vt:lpstr>Use of ECTS</vt:lpstr>
      <vt:lpstr>Administration structure supporting student mobility</vt:lpstr>
      <vt:lpstr>Student mobility process</vt:lpstr>
      <vt:lpstr>Credit transfer process</vt:lpstr>
      <vt:lpstr>Grade conversion process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zaslpczenie</dc:creator>
  <cp:lastModifiedBy>UP</cp:lastModifiedBy>
  <cp:revision>2173</cp:revision>
  <cp:lastPrinted>2014-06-20T06:45:11Z</cp:lastPrinted>
  <dcterms:created xsi:type="dcterms:W3CDTF">2011-10-13T10:25:48Z</dcterms:created>
  <dcterms:modified xsi:type="dcterms:W3CDTF">2017-10-31T12:54:29Z</dcterms:modified>
</cp:coreProperties>
</file>