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0" r:id="rId2"/>
    <p:sldId id="278" r:id="rId3"/>
    <p:sldId id="292" r:id="rId4"/>
    <p:sldId id="293" r:id="rId5"/>
    <p:sldId id="294" r:id="rId6"/>
    <p:sldId id="295" r:id="rId7"/>
    <p:sldId id="296" r:id="rId8"/>
    <p:sldId id="298" r:id="rId9"/>
    <p:sldId id="297" r:id="rId10"/>
    <p:sldId id="299" r:id="rId11"/>
    <p:sldId id="30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94D7BF-2842-4855-A9B6-F5AA64BEF5B3}" type="doc">
      <dgm:prSet loTypeId="urn:microsoft.com/office/officeart/2005/8/layout/process4" loCatId="list" qsTypeId="urn:microsoft.com/office/officeart/2005/8/quickstyle/simple1" qsCatId="simple" csTypeId="urn:microsoft.com/office/officeart/2005/8/colors/accent1_1" csCatId="accent1" phldr="1"/>
      <dgm:spPr/>
      <dgm:t>
        <a:bodyPr/>
        <a:lstStyle/>
        <a:p>
          <a:endParaRPr lang="ru-RU"/>
        </a:p>
      </dgm:t>
    </dgm:pt>
    <dgm:pt modelId="{E6C46778-EC43-4586-9FA9-677E0C98EB1E}">
      <dgm:prSet phldrT="[Текст]" custT="1"/>
      <dgm:spPr>
        <a:ln>
          <a:solidFill>
            <a:schemeClr val="accent6">
              <a:lumMod val="50000"/>
            </a:schemeClr>
          </a:solidFill>
        </a:ln>
      </dgm:spPr>
      <dgm:t>
        <a:bodyPr/>
        <a:lstStyle/>
        <a:p>
          <a:r>
            <a:rPr lang="en-US" sz="1800" b="1" i="1" dirty="0" smtClean="0">
              <a:solidFill>
                <a:srgbClr val="002060"/>
              </a:solidFill>
              <a:latin typeface="Times New Roman" panose="02020603050405020304" pitchFamily="18" charset="0"/>
              <a:cs typeface="Times New Roman" panose="02020603050405020304" pitchFamily="18" charset="0"/>
            </a:rPr>
            <a:t>The Concept of Academic Mobility of Students of Higher Educational Institutions</a:t>
          </a:r>
          <a:endParaRPr lang="ru-RU" sz="1800" b="1" i="1" dirty="0">
            <a:solidFill>
              <a:srgbClr val="002060"/>
            </a:solidFill>
            <a:latin typeface="Times New Roman" panose="02020603050405020304" pitchFamily="18" charset="0"/>
            <a:cs typeface="Times New Roman" panose="02020603050405020304" pitchFamily="18" charset="0"/>
          </a:endParaRPr>
        </a:p>
      </dgm:t>
    </dgm:pt>
    <dgm:pt modelId="{877A03B3-0301-4CB2-BE6F-0D84A2E12D91}" type="parTrans" cxnId="{3E2CB861-A453-4060-AA0B-0507697F520E}">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2B23CEF9-8FA6-4A11-81FD-C75DB142EA23}" type="sibTrans" cxnId="{3E2CB861-A453-4060-AA0B-0507697F520E}">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80FB00FA-39E8-4DD0-8B4B-52AF0B0DDE8E}">
      <dgm:prSet custT="1"/>
      <dgm:spPr>
        <a:ln>
          <a:solidFill>
            <a:schemeClr val="accent6">
              <a:lumMod val="50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ru-RU" sz="1800" b="1" dirty="0" smtClean="0">
            <a:solidFill>
              <a:srgbClr val="002060"/>
            </a:solidFill>
            <a:latin typeface="Times New Roman" panose="02020603050405020304" pitchFamily="18" charset="0"/>
            <a:cs typeface="Times New Roman" panose="02020603050405020304"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800" b="1" i="1" dirty="0" smtClean="0">
              <a:solidFill>
                <a:srgbClr val="002060"/>
              </a:solidFill>
              <a:latin typeface="Times New Roman" panose="02020603050405020304" pitchFamily="18" charset="0"/>
              <a:cs typeface="Times New Roman" panose="02020603050405020304" pitchFamily="18" charset="0"/>
            </a:rPr>
            <a:t>Law on Education of the Republic of Kazakhstan</a:t>
          </a:r>
          <a:endParaRPr lang="ru-RU" sz="1800" b="1" i="1" dirty="0" smtClean="0">
            <a:solidFill>
              <a:srgbClr val="002060"/>
            </a:solidFill>
            <a:latin typeface="Times New Roman" panose="02020603050405020304" pitchFamily="18" charset="0"/>
            <a:cs typeface="Times New Roman" panose="02020603050405020304" pitchFamily="18" charset="0"/>
          </a:endParaRPr>
        </a:p>
        <a:p>
          <a:pPr defTabSz="1066800">
            <a:lnSpc>
              <a:spcPct val="90000"/>
            </a:lnSpc>
            <a:spcBef>
              <a:spcPct val="0"/>
            </a:spcBef>
            <a:spcAft>
              <a:spcPct val="35000"/>
            </a:spcAft>
          </a:pPr>
          <a:endParaRPr lang="ru-RU" sz="1800" b="1" dirty="0">
            <a:solidFill>
              <a:srgbClr val="002060"/>
            </a:solidFill>
            <a:latin typeface="Times New Roman" panose="02020603050405020304" pitchFamily="18" charset="0"/>
            <a:cs typeface="Times New Roman" panose="02020603050405020304" pitchFamily="18" charset="0"/>
          </a:endParaRPr>
        </a:p>
      </dgm:t>
    </dgm:pt>
    <dgm:pt modelId="{BBC1B31A-F7FA-45A4-899D-59CEC4B5A365}" type="parTrans" cxnId="{DB0797E5-84C8-4365-9D6E-5CBE6E08DDED}">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EC20CA05-45BA-461B-919C-8A99355467EC}" type="sibTrans" cxnId="{DB0797E5-84C8-4365-9D6E-5CBE6E08DDED}">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54362F15-75B3-42BC-A047-ABE3352051FE}">
      <dgm:prSet custT="1"/>
      <dgm:spPr>
        <a:ln>
          <a:solidFill>
            <a:schemeClr val="accent6">
              <a:lumMod val="50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i="1" dirty="0" smtClean="0">
              <a:solidFill>
                <a:srgbClr val="002060"/>
              </a:solidFill>
              <a:latin typeface="Times New Roman" panose="02020603050405020304" pitchFamily="18" charset="0"/>
              <a:cs typeface="Times New Roman" panose="02020603050405020304" pitchFamily="18" charset="0"/>
            </a:rPr>
            <a:t>The State Programme of Education Development in the Republic of Kazakhstan for 2011-2020</a:t>
          </a:r>
          <a:endParaRPr lang="ru-RU" sz="1800" b="1" i="1" dirty="0">
            <a:solidFill>
              <a:srgbClr val="002060"/>
            </a:solidFill>
            <a:latin typeface="Times New Roman" panose="02020603050405020304" pitchFamily="18" charset="0"/>
            <a:cs typeface="Times New Roman" panose="02020603050405020304" pitchFamily="18" charset="0"/>
          </a:endParaRPr>
        </a:p>
      </dgm:t>
    </dgm:pt>
    <dgm:pt modelId="{C3E3703B-03B4-4E77-984C-F8919AC775C5}" type="parTrans" cxnId="{329FB1A9-7907-402C-B08F-3D3052F1A8A7}">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447CAA0F-7758-4115-A5E3-689B73FFAB81}" type="sibTrans" cxnId="{329FB1A9-7907-402C-B08F-3D3052F1A8A7}">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0183FE54-2925-4090-BE03-0E1D0B548EFA}">
      <dgm:prSet custT="1"/>
      <dgm:spPr>
        <a:ln>
          <a:solidFill>
            <a:schemeClr val="accent6">
              <a:lumMod val="50000"/>
            </a:schemeClr>
          </a:solidFill>
        </a:ln>
      </dgm:spPr>
      <dgm:t>
        <a:bodyPr/>
        <a:lstStyle/>
        <a:p>
          <a:r>
            <a:rPr lang="en-US" sz="1800" b="1" i="1" dirty="0" smtClean="0">
              <a:solidFill>
                <a:srgbClr val="002060"/>
              </a:solidFill>
              <a:latin typeface="Times New Roman" panose="02020603050405020304" pitchFamily="18" charset="0"/>
              <a:cs typeface="Times New Roman" panose="02020603050405020304" pitchFamily="18" charset="0"/>
            </a:rPr>
            <a:t>The Rules on Organisation of Educational Process on Credit Technology of Education</a:t>
          </a:r>
          <a:endParaRPr lang="ru-RU" sz="1800" b="1" i="1" dirty="0" smtClean="0">
            <a:solidFill>
              <a:srgbClr val="002060"/>
            </a:solidFill>
            <a:latin typeface="Times New Roman" panose="02020603050405020304" pitchFamily="18" charset="0"/>
            <a:cs typeface="Times New Roman" panose="02020603050405020304" pitchFamily="18" charset="0"/>
          </a:endParaRPr>
        </a:p>
      </dgm:t>
    </dgm:pt>
    <dgm:pt modelId="{47C01B8B-A252-4DA3-956E-2F2E06B9B611}" type="parTrans" cxnId="{F6D1F2B0-92A8-434E-B4E1-35FCACA0557E}">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F1093A40-2B3D-4B05-B817-DD2EA8D2E83B}" type="sibTrans" cxnId="{F6D1F2B0-92A8-434E-B4E1-35FCACA0557E}">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3A94ECB7-B022-4FCD-8213-7E23D828B3B4}">
      <dgm:prSet custT="1"/>
      <dgm:spPr>
        <a:ln>
          <a:solidFill>
            <a:schemeClr val="accent6">
              <a:lumMod val="50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kk-KZ" sz="1800" b="1" dirty="0" smtClean="0">
            <a:solidFill>
              <a:srgbClr val="002060"/>
            </a:solidFill>
            <a:latin typeface="Times New Roman" panose="02020603050405020304" pitchFamily="18" charset="0"/>
            <a:cs typeface="Times New Roman" panose="02020603050405020304" pitchFamily="18" charset="0"/>
          </a:endParaRPr>
        </a:p>
        <a:p>
          <a:r>
            <a:rPr lang="en-US" sz="1800" b="1" i="1" dirty="0" smtClean="0">
              <a:solidFill>
                <a:srgbClr val="002060"/>
              </a:solidFill>
              <a:latin typeface="Times New Roman" panose="02020603050405020304" pitchFamily="18" charset="0"/>
              <a:cs typeface="Times New Roman" panose="02020603050405020304" pitchFamily="18" charset="0"/>
            </a:rPr>
            <a:t>Regulations for studying abroad, including the academic mobility</a:t>
          </a:r>
          <a:endParaRPr lang="ru-RU" sz="1800" b="1" i="1" dirty="0" smtClean="0">
            <a:solidFill>
              <a:srgbClr val="002060"/>
            </a:solidFill>
            <a:latin typeface="Times New Roman" panose="02020603050405020304" pitchFamily="18" charset="0"/>
            <a:cs typeface="Times New Roman" panose="02020603050405020304" pitchFamily="18" charset="0"/>
          </a:endParaRPr>
        </a:p>
        <a:p>
          <a:pPr defTabSz="844550">
            <a:lnSpc>
              <a:spcPct val="90000"/>
            </a:lnSpc>
            <a:spcBef>
              <a:spcPct val="0"/>
            </a:spcBef>
            <a:spcAft>
              <a:spcPct val="35000"/>
            </a:spcAft>
          </a:pPr>
          <a:endParaRPr lang="ru-RU" sz="1800" b="1" i="1" dirty="0">
            <a:solidFill>
              <a:srgbClr val="002060"/>
            </a:solidFill>
            <a:latin typeface="Times New Roman" panose="02020603050405020304" pitchFamily="18" charset="0"/>
            <a:cs typeface="Times New Roman" panose="02020603050405020304" pitchFamily="18" charset="0"/>
          </a:endParaRPr>
        </a:p>
      </dgm:t>
    </dgm:pt>
    <dgm:pt modelId="{D2A6795A-ECC1-4046-9227-26C76E1260FD}" type="parTrans" cxnId="{CEE9AF2C-875F-4887-A5E2-291C237D50CA}">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4A4F0701-51BE-4E35-A24B-AD14FBF5F694}" type="sibTrans" cxnId="{CEE9AF2C-875F-4887-A5E2-291C237D50CA}">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6501C1E2-0AEC-40C5-8535-CD70D35AEC44}">
      <dgm:prSet custT="1"/>
      <dgm:spPr/>
      <dgm:t>
        <a:bodyPr/>
        <a:lstStyle/>
        <a:p>
          <a:r>
            <a:rPr lang="en-US" sz="1800" b="1" i="1" dirty="0" smtClean="0">
              <a:solidFill>
                <a:srgbClr val="002060"/>
              </a:solidFill>
              <a:latin typeface="Times New Roman" panose="02020603050405020304" pitchFamily="18" charset="0"/>
              <a:cs typeface="Times New Roman" panose="02020603050405020304" pitchFamily="18" charset="0"/>
            </a:rPr>
            <a:t>The strategy of academic mobility in the Republic of Kazakhstan</a:t>
          </a:r>
          <a:endParaRPr lang="ru-RU" sz="1800" b="1" i="1" dirty="0" smtClean="0">
            <a:solidFill>
              <a:srgbClr val="002060"/>
            </a:solidFill>
            <a:latin typeface="Times New Roman" panose="02020603050405020304" pitchFamily="18" charset="0"/>
            <a:cs typeface="Times New Roman" panose="02020603050405020304" pitchFamily="18" charset="0"/>
          </a:endParaRPr>
        </a:p>
      </dgm:t>
    </dgm:pt>
    <dgm:pt modelId="{76B8B359-D531-43C0-90B5-781274BD0BE2}" type="parTrans" cxnId="{68C6439D-D9A0-4D5A-AD07-53CD58259951}">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25BF85B4-326C-4B5E-8394-16FB4A4FA317}" type="sibTrans" cxnId="{68C6439D-D9A0-4D5A-AD07-53CD58259951}">
      <dgm:prSet/>
      <dgm:spPr/>
      <dgm:t>
        <a:bodyPr/>
        <a:lstStyle/>
        <a:p>
          <a:endParaRPr lang="ru-RU" sz="1800" b="1">
            <a:solidFill>
              <a:srgbClr val="002060"/>
            </a:solidFill>
            <a:latin typeface="Times New Roman" panose="02020603050405020304" pitchFamily="18" charset="0"/>
            <a:cs typeface="Times New Roman" panose="02020603050405020304" pitchFamily="18" charset="0"/>
          </a:endParaRPr>
        </a:p>
      </dgm:t>
    </dgm:pt>
    <dgm:pt modelId="{27AA7582-1FC7-4244-BB3E-951E1B9AF5B2}" type="pres">
      <dgm:prSet presAssocID="{5394D7BF-2842-4855-A9B6-F5AA64BEF5B3}" presName="Name0" presStyleCnt="0">
        <dgm:presLayoutVars>
          <dgm:dir/>
          <dgm:animLvl val="lvl"/>
          <dgm:resizeHandles val="exact"/>
        </dgm:presLayoutVars>
      </dgm:prSet>
      <dgm:spPr/>
      <dgm:t>
        <a:bodyPr/>
        <a:lstStyle/>
        <a:p>
          <a:endParaRPr lang="ru-RU"/>
        </a:p>
      </dgm:t>
    </dgm:pt>
    <dgm:pt modelId="{42540126-67B3-44FB-93A1-6A23CD7D1B1F}" type="pres">
      <dgm:prSet presAssocID="{6501C1E2-0AEC-40C5-8535-CD70D35AEC44}" presName="boxAndChildren" presStyleCnt="0"/>
      <dgm:spPr/>
    </dgm:pt>
    <dgm:pt modelId="{A42D61D5-18A3-4DBA-9567-5EDEBCB9576A}" type="pres">
      <dgm:prSet presAssocID="{6501C1E2-0AEC-40C5-8535-CD70D35AEC44}" presName="parentTextBox" presStyleLbl="node1" presStyleIdx="0" presStyleCnt="6"/>
      <dgm:spPr/>
      <dgm:t>
        <a:bodyPr/>
        <a:lstStyle/>
        <a:p>
          <a:endParaRPr lang="ru-RU"/>
        </a:p>
      </dgm:t>
    </dgm:pt>
    <dgm:pt modelId="{DEAC861F-AE04-41E4-9475-D7C8674D5B3E}" type="pres">
      <dgm:prSet presAssocID="{4A4F0701-51BE-4E35-A24B-AD14FBF5F694}" presName="sp" presStyleCnt="0"/>
      <dgm:spPr/>
    </dgm:pt>
    <dgm:pt modelId="{81136832-DE22-452A-A296-F8876953FA76}" type="pres">
      <dgm:prSet presAssocID="{3A94ECB7-B022-4FCD-8213-7E23D828B3B4}" presName="arrowAndChildren" presStyleCnt="0"/>
      <dgm:spPr/>
    </dgm:pt>
    <dgm:pt modelId="{E55F2A01-B510-4B01-888A-DC12AE04A5A3}" type="pres">
      <dgm:prSet presAssocID="{3A94ECB7-B022-4FCD-8213-7E23D828B3B4}" presName="parentTextArrow" presStyleLbl="node1" presStyleIdx="1" presStyleCnt="6"/>
      <dgm:spPr/>
      <dgm:t>
        <a:bodyPr/>
        <a:lstStyle/>
        <a:p>
          <a:endParaRPr lang="ru-RU"/>
        </a:p>
      </dgm:t>
    </dgm:pt>
    <dgm:pt modelId="{A3374A30-95DC-4526-A718-40C093D4A36A}" type="pres">
      <dgm:prSet presAssocID="{2B23CEF9-8FA6-4A11-81FD-C75DB142EA23}" presName="sp" presStyleCnt="0"/>
      <dgm:spPr/>
    </dgm:pt>
    <dgm:pt modelId="{07D66004-FBFC-4992-A77C-8F94FC128E85}" type="pres">
      <dgm:prSet presAssocID="{E6C46778-EC43-4586-9FA9-677E0C98EB1E}" presName="arrowAndChildren" presStyleCnt="0"/>
      <dgm:spPr/>
    </dgm:pt>
    <dgm:pt modelId="{FD8A6657-A1C1-4F27-B13E-DDD6D59BE3E5}" type="pres">
      <dgm:prSet presAssocID="{E6C46778-EC43-4586-9FA9-677E0C98EB1E}" presName="parentTextArrow" presStyleLbl="node1" presStyleIdx="2" presStyleCnt="6"/>
      <dgm:spPr/>
      <dgm:t>
        <a:bodyPr/>
        <a:lstStyle/>
        <a:p>
          <a:endParaRPr lang="ru-RU"/>
        </a:p>
      </dgm:t>
    </dgm:pt>
    <dgm:pt modelId="{A923C43C-4567-4627-A280-FFFB3D3A47A0}" type="pres">
      <dgm:prSet presAssocID="{F1093A40-2B3D-4B05-B817-DD2EA8D2E83B}" presName="sp" presStyleCnt="0"/>
      <dgm:spPr/>
    </dgm:pt>
    <dgm:pt modelId="{EE03E54E-6DBD-4204-9A30-A54647E3A6CF}" type="pres">
      <dgm:prSet presAssocID="{0183FE54-2925-4090-BE03-0E1D0B548EFA}" presName="arrowAndChildren" presStyleCnt="0"/>
      <dgm:spPr/>
    </dgm:pt>
    <dgm:pt modelId="{C1FFBBFC-0682-4100-8DA4-FEF1FBFE9C2B}" type="pres">
      <dgm:prSet presAssocID="{0183FE54-2925-4090-BE03-0E1D0B548EFA}" presName="parentTextArrow" presStyleLbl="node1" presStyleIdx="3" presStyleCnt="6"/>
      <dgm:spPr/>
      <dgm:t>
        <a:bodyPr/>
        <a:lstStyle/>
        <a:p>
          <a:endParaRPr lang="ru-RU"/>
        </a:p>
      </dgm:t>
    </dgm:pt>
    <dgm:pt modelId="{610AD92C-624B-431A-9503-3401D1F6FFFC}" type="pres">
      <dgm:prSet presAssocID="{447CAA0F-7758-4115-A5E3-689B73FFAB81}" presName="sp" presStyleCnt="0"/>
      <dgm:spPr/>
    </dgm:pt>
    <dgm:pt modelId="{AE91197B-08D5-4071-A904-50B436266DEE}" type="pres">
      <dgm:prSet presAssocID="{54362F15-75B3-42BC-A047-ABE3352051FE}" presName="arrowAndChildren" presStyleCnt="0"/>
      <dgm:spPr/>
    </dgm:pt>
    <dgm:pt modelId="{ABADF608-EDD2-4FDE-BE35-28DFC21D5D10}" type="pres">
      <dgm:prSet presAssocID="{54362F15-75B3-42BC-A047-ABE3352051FE}" presName="parentTextArrow" presStyleLbl="node1" presStyleIdx="4" presStyleCnt="6"/>
      <dgm:spPr/>
      <dgm:t>
        <a:bodyPr/>
        <a:lstStyle/>
        <a:p>
          <a:endParaRPr lang="ru-RU"/>
        </a:p>
      </dgm:t>
    </dgm:pt>
    <dgm:pt modelId="{5472CD46-A351-4576-8843-C85B788941B0}" type="pres">
      <dgm:prSet presAssocID="{EC20CA05-45BA-461B-919C-8A99355467EC}" presName="sp" presStyleCnt="0"/>
      <dgm:spPr/>
    </dgm:pt>
    <dgm:pt modelId="{5F425DD3-D6B5-4628-9C1F-8E757727D415}" type="pres">
      <dgm:prSet presAssocID="{80FB00FA-39E8-4DD0-8B4B-52AF0B0DDE8E}" presName="arrowAndChildren" presStyleCnt="0"/>
      <dgm:spPr/>
    </dgm:pt>
    <dgm:pt modelId="{F57477B5-D517-4BA7-8C47-66AAA29ED916}" type="pres">
      <dgm:prSet presAssocID="{80FB00FA-39E8-4DD0-8B4B-52AF0B0DDE8E}" presName="parentTextArrow" presStyleLbl="node1" presStyleIdx="5" presStyleCnt="6"/>
      <dgm:spPr/>
      <dgm:t>
        <a:bodyPr/>
        <a:lstStyle/>
        <a:p>
          <a:endParaRPr lang="ru-RU"/>
        </a:p>
      </dgm:t>
    </dgm:pt>
  </dgm:ptLst>
  <dgm:cxnLst>
    <dgm:cxn modelId="{3E2CB861-A453-4060-AA0B-0507697F520E}" srcId="{5394D7BF-2842-4855-A9B6-F5AA64BEF5B3}" destId="{E6C46778-EC43-4586-9FA9-677E0C98EB1E}" srcOrd="3" destOrd="0" parTransId="{877A03B3-0301-4CB2-BE6F-0D84A2E12D91}" sibTransId="{2B23CEF9-8FA6-4A11-81FD-C75DB142EA23}"/>
    <dgm:cxn modelId="{DB0797E5-84C8-4365-9D6E-5CBE6E08DDED}" srcId="{5394D7BF-2842-4855-A9B6-F5AA64BEF5B3}" destId="{80FB00FA-39E8-4DD0-8B4B-52AF0B0DDE8E}" srcOrd="0" destOrd="0" parTransId="{BBC1B31A-F7FA-45A4-899D-59CEC4B5A365}" sibTransId="{EC20CA05-45BA-461B-919C-8A99355467EC}"/>
    <dgm:cxn modelId="{94FE2DE9-D8B2-48DD-B64A-C63510C34394}" type="presOf" srcId="{E6C46778-EC43-4586-9FA9-677E0C98EB1E}" destId="{FD8A6657-A1C1-4F27-B13E-DDD6D59BE3E5}" srcOrd="0" destOrd="0" presId="urn:microsoft.com/office/officeart/2005/8/layout/process4"/>
    <dgm:cxn modelId="{329FB1A9-7907-402C-B08F-3D3052F1A8A7}" srcId="{5394D7BF-2842-4855-A9B6-F5AA64BEF5B3}" destId="{54362F15-75B3-42BC-A047-ABE3352051FE}" srcOrd="1" destOrd="0" parTransId="{C3E3703B-03B4-4E77-984C-F8919AC775C5}" sibTransId="{447CAA0F-7758-4115-A5E3-689B73FFAB81}"/>
    <dgm:cxn modelId="{B6456F0D-8ED1-4D1A-BAD1-4C37E3C9A054}" type="presOf" srcId="{54362F15-75B3-42BC-A047-ABE3352051FE}" destId="{ABADF608-EDD2-4FDE-BE35-28DFC21D5D10}" srcOrd="0" destOrd="0" presId="urn:microsoft.com/office/officeart/2005/8/layout/process4"/>
    <dgm:cxn modelId="{751F8008-D427-4B8F-8016-2F01A1A59735}" type="presOf" srcId="{3A94ECB7-B022-4FCD-8213-7E23D828B3B4}" destId="{E55F2A01-B510-4B01-888A-DC12AE04A5A3}" srcOrd="0" destOrd="0" presId="urn:microsoft.com/office/officeart/2005/8/layout/process4"/>
    <dgm:cxn modelId="{501F7088-9848-4567-9122-87518D90F537}" type="presOf" srcId="{0183FE54-2925-4090-BE03-0E1D0B548EFA}" destId="{C1FFBBFC-0682-4100-8DA4-FEF1FBFE9C2B}" srcOrd="0" destOrd="0" presId="urn:microsoft.com/office/officeart/2005/8/layout/process4"/>
    <dgm:cxn modelId="{7059B771-D11B-4DA8-A567-F20A47246459}" type="presOf" srcId="{80FB00FA-39E8-4DD0-8B4B-52AF0B0DDE8E}" destId="{F57477B5-D517-4BA7-8C47-66AAA29ED916}" srcOrd="0" destOrd="0" presId="urn:microsoft.com/office/officeart/2005/8/layout/process4"/>
    <dgm:cxn modelId="{ADD57057-321A-45D4-A084-17566CC90611}" type="presOf" srcId="{5394D7BF-2842-4855-A9B6-F5AA64BEF5B3}" destId="{27AA7582-1FC7-4244-BB3E-951E1B9AF5B2}" srcOrd="0" destOrd="0" presId="urn:microsoft.com/office/officeart/2005/8/layout/process4"/>
    <dgm:cxn modelId="{4F550FD1-39FB-4B4D-94A9-04257B8811B8}" type="presOf" srcId="{6501C1E2-0AEC-40C5-8535-CD70D35AEC44}" destId="{A42D61D5-18A3-4DBA-9567-5EDEBCB9576A}" srcOrd="0" destOrd="0" presId="urn:microsoft.com/office/officeart/2005/8/layout/process4"/>
    <dgm:cxn modelId="{68C6439D-D9A0-4D5A-AD07-53CD58259951}" srcId="{5394D7BF-2842-4855-A9B6-F5AA64BEF5B3}" destId="{6501C1E2-0AEC-40C5-8535-CD70D35AEC44}" srcOrd="5" destOrd="0" parTransId="{76B8B359-D531-43C0-90B5-781274BD0BE2}" sibTransId="{25BF85B4-326C-4B5E-8394-16FB4A4FA317}"/>
    <dgm:cxn modelId="{CEE9AF2C-875F-4887-A5E2-291C237D50CA}" srcId="{5394D7BF-2842-4855-A9B6-F5AA64BEF5B3}" destId="{3A94ECB7-B022-4FCD-8213-7E23D828B3B4}" srcOrd="4" destOrd="0" parTransId="{D2A6795A-ECC1-4046-9227-26C76E1260FD}" sibTransId="{4A4F0701-51BE-4E35-A24B-AD14FBF5F694}"/>
    <dgm:cxn modelId="{F6D1F2B0-92A8-434E-B4E1-35FCACA0557E}" srcId="{5394D7BF-2842-4855-A9B6-F5AA64BEF5B3}" destId="{0183FE54-2925-4090-BE03-0E1D0B548EFA}" srcOrd="2" destOrd="0" parTransId="{47C01B8B-A252-4DA3-956E-2F2E06B9B611}" sibTransId="{F1093A40-2B3D-4B05-B817-DD2EA8D2E83B}"/>
    <dgm:cxn modelId="{FE86A94C-130A-4DF6-994F-B1FCE86D2A4A}" type="presParOf" srcId="{27AA7582-1FC7-4244-BB3E-951E1B9AF5B2}" destId="{42540126-67B3-44FB-93A1-6A23CD7D1B1F}" srcOrd="0" destOrd="0" presId="urn:microsoft.com/office/officeart/2005/8/layout/process4"/>
    <dgm:cxn modelId="{AFD6EDA7-B981-440A-99E1-FA95D7EB7920}" type="presParOf" srcId="{42540126-67B3-44FB-93A1-6A23CD7D1B1F}" destId="{A42D61D5-18A3-4DBA-9567-5EDEBCB9576A}" srcOrd="0" destOrd="0" presId="urn:microsoft.com/office/officeart/2005/8/layout/process4"/>
    <dgm:cxn modelId="{65A30AC0-59DE-4315-821D-5FB1613829E6}" type="presParOf" srcId="{27AA7582-1FC7-4244-BB3E-951E1B9AF5B2}" destId="{DEAC861F-AE04-41E4-9475-D7C8674D5B3E}" srcOrd="1" destOrd="0" presId="urn:microsoft.com/office/officeart/2005/8/layout/process4"/>
    <dgm:cxn modelId="{30F0767A-6253-4325-94E5-D54630FC82D1}" type="presParOf" srcId="{27AA7582-1FC7-4244-BB3E-951E1B9AF5B2}" destId="{81136832-DE22-452A-A296-F8876953FA76}" srcOrd="2" destOrd="0" presId="urn:microsoft.com/office/officeart/2005/8/layout/process4"/>
    <dgm:cxn modelId="{7BEDA287-27B6-47D3-9A1C-B733629EE0BD}" type="presParOf" srcId="{81136832-DE22-452A-A296-F8876953FA76}" destId="{E55F2A01-B510-4B01-888A-DC12AE04A5A3}" srcOrd="0" destOrd="0" presId="urn:microsoft.com/office/officeart/2005/8/layout/process4"/>
    <dgm:cxn modelId="{AE8B72EA-5467-4CB3-A954-34C3B1AC429A}" type="presParOf" srcId="{27AA7582-1FC7-4244-BB3E-951E1B9AF5B2}" destId="{A3374A30-95DC-4526-A718-40C093D4A36A}" srcOrd="3" destOrd="0" presId="urn:microsoft.com/office/officeart/2005/8/layout/process4"/>
    <dgm:cxn modelId="{BF83EF23-61B3-42EF-A866-58E77812C9C8}" type="presParOf" srcId="{27AA7582-1FC7-4244-BB3E-951E1B9AF5B2}" destId="{07D66004-FBFC-4992-A77C-8F94FC128E85}" srcOrd="4" destOrd="0" presId="urn:microsoft.com/office/officeart/2005/8/layout/process4"/>
    <dgm:cxn modelId="{077BF396-3197-4B17-808B-A3F418C3C1EC}" type="presParOf" srcId="{07D66004-FBFC-4992-A77C-8F94FC128E85}" destId="{FD8A6657-A1C1-4F27-B13E-DDD6D59BE3E5}" srcOrd="0" destOrd="0" presId="urn:microsoft.com/office/officeart/2005/8/layout/process4"/>
    <dgm:cxn modelId="{06E1CA01-58DA-48B9-9234-9B7060C22CEC}" type="presParOf" srcId="{27AA7582-1FC7-4244-BB3E-951E1B9AF5B2}" destId="{A923C43C-4567-4627-A280-FFFB3D3A47A0}" srcOrd="5" destOrd="0" presId="urn:microsoft.com/office/officeart/2005/8/layout/process4"/>
    <dgm:cxn modelId="{5C3548DE-C102-4364-BB4A-805CC266F02B}" type="presParOf" srcId="{27AA7582-1FC7-4244-BB3E-951E1B9AF5B2}" destId="{EE03E54E-6DBD-4204-9A30-A54647E3A6CF}" srcOrd="6" destOrd="0" presId="urn:microsoft.com/office/officeart/2005/8/layout/process4"/>
    <dgm:cxn modelId="{3284FC93-9BCD-4207-8571-0208BFC093C9}" type="presParOf" srcId="{EE03E54E-6DBD-4204-9A30-A54647E3A6CF}" destId="{C1FFBBFC-0682-4100-8DA4-FEF1FBFE9C2B}" srcOrd="0" destOrd="0" presId="urn:microsoft.com/office/officeart/2005/8/layout/process4"/>
    <dgm:cxn modelId="{7E41A81F-F6E8-4131-A18D-5AE35635F72E}" type="presParOf" srcId="{27AA7582-1FC7-4244-BB3E-951E1B9AF5B2}" destId="{610AD92C-624B-431A-9503-3401D1F6FFFC}" srcOrd="7" destOrd="0" presId="urn:microsoft.com/office/officeart/2005/8/layout/process4"/>
    <dgm:cxn modelId="{A7D82772-D1E4-4C2A-875F-47638D120F5C}" type="presParOf" srcId="{27AA7582-1FC7-4244-BB3E-951E1B9AF5B2}" destId="{AE91197B-08D5-4071-A904-50B436266DEE}" srcOrd="8" destOrd="0" presId="urn:microsoft.com/office/officeart/2005/8/layout/process4"/>
    <dgm:cxn modelId="{7D117F9D-2282-4CEA-9722-DD96944516A1}" type="presParOf" srcId="{AE91197B-08D5-4071-A904-50B436266DEE}" destId="{ABADF608-EDD2-4FDE-BE35-28DFC21D5D10}" srcOrd="0" destOrd="0" presId="urn:microsoft.com/office/officeart/2005/8/layout/process4"/>
    <dgm:cxn modelId="{D22F0AD0-5F06-4BA0-917E-44603FCE3160}" type="presParOf" srcId="{27AA7582-1FC7-4244-BB3E-951E1B9AF5B2}" destId="{5472CD46-A351-4576-8843-C85B788941B0}" srcOrd="9" destOrd="0" presId="urn:microsoft.com/office/officeart/2005/8/layout/process4"/>
    <dgm:cxn modelId="{80D5321D-B2CF-4BAD-8204-E0294DC26072}" type="presParOf" srcId="{27AA7582-1FC7-4244-BB3E-951E1B9AF5B2}" destId="{5F425DD3-D6B5-4628-9C1F-8E757727D415}" srcOrd="10" destOrd="0" presId="urn:microsoft.com/office/officeart/2005/8/layout/process4"/>
    <dgm:cxn modelId="{D5E34CE5-5ACD-4AB4-8B8B-716892CFB359}" type="presParOf" srcId="{5F425DD3-D6B5-4628-9C1F-8E757727D415}" destId="{F57477B5-D517-4BA7-8C47-66AAA29ED916}" srcOrd="0" destOrd="0" presId="urn:microsoft.com/office/officeart/2005/8/layout/process4"/>
  </dgm:cxnLst>
  <dgm:bg/>
  <dgm:whole>
    <a:ln w="3175"/>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D61D5-18A3-4DBA-9567-5EDEBCB9576A}">
      <dsp:nvSpPr>
        <dsp:cNvPr id="0" name=""/>
        <dsp:cNvSpPr/>
      </dsp:nvSpPr>
      <dsp:spPr>
        <a:xfrm>
          <a:off x="0" y="3550386"/>
          <a:ext cx="8856983" cy="46598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solidFill>
                <a:srgbClr val="002060"/>
              </a:solidFill>
              <a:latin typeface="Times New Roman" panose="02020603050405020304" pitchFamily="18" charset="0"/>
              <a:cs typeface="Times New Roman" panose="02020603050405020304" pitchFamily="18" charset="0"/>
            </a:rPr>
            <a:t>The strategy of academic mobility in the Republic of Kazakhstan</a:t>
          </a:r>
          <a:endParaRPr lang="ru-RU" sz="1800" b="1" i="1" kern="1200" dirty="0" smtClean="0">
            <a:solidFill>
              <a:srgbClr val="002060"/>
            </a:solidFill>
            <a:latin typeface="Times New Roman" panose="02020603050405020304" pitchFamily="18" charset="0"/>
            <a:cs typeface="Times New Roman" panose="02020603050405020304" pitchFamily="18" charset="0"/>
          </a:endParaRPr>
        </a:p>
      </dsp:txBody>
      <dsp:txXfrm>
        <a:off x="0" y="3550386"/>
        <a:ext cx="8856983" cy="465986"/>
      </dsp:txXfrm>
    </dsp:sp>
    <dsp:sp modelId="{E55F2A01-B510-4B01-888A-DC12AE04A5A3}">
      <dsp:nvSpPr>
        <dsp:cNvPr id="0" name=""/>
        <dsp:cNvSpPr/>
      </dsp:nvSpPr>
      <dsp:spPr>
        <a:xfrm rot="10800000">
          <a:off x="0" y="2840689"/>
          <a:ext cx="8856983" cy="716687"/>
        </a:xfrm>
        <a:prstGeom prst="upArrowCallout">
          <a:avLst/>
        </a:prstGeom>
        <a:solidFill>
          <a:schemeClr val="lt1">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kk-KZ" sz="1800" b="1" kern="1200" dirty="0" smtClean="0">
            <a:solidFill>
              <a:srgbClr val="002060"/>
            </a:solidFill>
            <a:latin typeface="Times New Roman" panose="02020603050405020304" pitchFamily="18" charset="0"/>
            <a:cs typeface="Times New Roman" panose="02020603050405020304" pitchFamily="18" charset="0"/>
          </a:endParaRPr>
        </a:p>
        <a:p>
          <a:pPr lvl="0" algn="ctr">
            <a:spcBef>
              <a:spcPct val="0"/>
            </a:spcBef>
          </a:pPr>
          <a:r>
            <a:rPr lang="en-US" sz="1800" b="1" i="1" kern="1200" dirty="0" smtClean="0">
              <a:solidFill>
                <a:srgbClr val="002060"/>
              </a:solidFill>
              <a:latin typeface="Times New Roman" panose="02020603050405020304" pitchFamily="18" charset="0"/>
              <a:cs typeface="Times New Roman" panose="02020603050405020304" pitchFamily="18" charset="0"/>
            </a:rPr>
            <a:t>Regulations for studying abroad, including the academic mobility</a:t>
          </a:r>
          <a:endParaRPr lang="ru-RU" sz="1800" b="1" i="1" kern="1200" dirty="0" smtClean="0">
            <a:solidFill>
              <a:srgbClr val="002060"/>
            </a:solidFill>
            <a:latin typeface="Times New Roman" panose="02020603050405020304" pitchFamily="18" charset="0"/>
            <a:cs typeface="Times New Roman" panose="02020603050405020304" pitchFamily="18" charset="0"/>
          </a:endParaRPr>
        </a:p>
        <a:p>
          <a:pPr lvl="0" algn="ctr" defTabSz="844550">
            <a:lnSpc>
              <a:spcPct val="90000"/>
            </a:lnSpc>
            <a:spcBef>
              <a:spcPct val="0"/>
            </a:spcBef>
            <a:spcAft>
              <a:spcPct val="35000"/>
            </a:spcAft>
          </a:pPr>
          <a:endParaRPr lang="ru-RU" sz="1800" b="1" i="1" kern="1200" dirty="0">
            <a:solidFill>
              <a:srgbClr val="002060"/>
            </a:solidFill>
            <a:latin typeface="Times New Roman" panose="02020603050405020304" pitchFamily="18" charset="0"/>
            <a:cs typeface="Times New Roman" panose="02020603050405020304" pitchFamily="18" charset="0"/>
          </a:endParaRPr>
        </a:p>
      </dsp:txBody>
      <dsp:txXfrm rot="10800000">
        <a:off x="0" y="2840689"/>
        <a:ext cx="8856983" cy="465682"/>
      </dsp:txXfrm>
    </dsp:sp>
    <dsp:sp modelId="{FD8A6657-A1C1-4F27-B13E-DDD6D59BE3E5}">
      <dsp:nvSpPr>
        <dsp:cNvPr id="0" name=""/>
        <dsp:cNvSpPr/>
      </dsp:nvSpPr>
      <dsp:spPr>
        <a:xfrm rot="10800000">
          <a:off x="0" y="2130992"/>
          <a:ext cx="8856983" cy="716687"/>
        </a:xfrm>
        <a:prstGeom prst="upArrowCallout">
          <a:avLst/>
        </a:prstGeom>
        <a:solidFill>
          <a:schemeClr val="lt1">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solidFill>
                <a:srgbClr val="002060"/>
              </a:solidFill>
              <a:latin typeface="Times New Roman" panose="02020603050405020304" pitchFamily="18" charset="0"/>
              <a:cs typeface="Times New Roman" panose="02020603050405020304" pitchFamily="18" charset="0"/>
            </a:rPr>
            <a:t>The Concept of Academic Mobility of Students of Higher Educational Institutions</a:t>
          </a:r>
          <a:endParaRPr lang="ru-RU" sz="1800" b="1" i="1" kern="1200" dirty="0">
            <a:solidFill>
              <a:srgbClr val="002060"/>
            </a:solidFill>
            <a:latin typeface="Times New Roman" panose="02020603050405020304" pitchFamily="18" charset="0"/>
            <a:cs typeface="Times New Roman" panose="02020603050405020304" pitchFamily="18" charset="0"/>
          </a:endParaRPr>
        </a:p>
      </dsp:txBody>
      <dsp:txXfrm rot="10800000">
        <a:off x="0" y="2130992"/>
        <a:ext cx="8856983" cy="465682"/>
      </dsp:txXfrm>
    </dsp:sp>
    <dsp:sp modelId="{C1FFBBFC-0682-4100-8DA4-FEF1FBFE9C2B}">
      <dsp:nvSpPr>
        <dsp:cNvPr id="0" name=""/>
        <dsp:cNvSpPr/>
      </dsp:nvSpPr>
      <dsp:spPr>
        <a:xfrm rot="10800000">
          <a:off x="0" y="1421295"/>
          <a:ext cx="8856983" cy="716687"/>
        </a:xfrm>
        <a:prstGeom prst="upArrowCallout">
          <a:avLst/>
        </a:prstGeom>
        <a:solidFill>
          <a:schemeClr val="lt1">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solidFill>
                <a:srgbClr val="002060"/>
              </a:solidFill>
              <a:latin typeface="Times New Roman" panose="02020603050405020304" pitchFamily="18" charset="0"/>
              <a:cs typeface="Times New Roman" panose="02020603050405020304" pitchFamily="18" charset="0"/>
            </a:rPr>
            <a:t>The Rules on Organisation of Educational Process on Credit Technology of Education</a:t>
          </a:r>
          <a:endParaRPr lang="ru-RU" sz="1800" b="1" i="1" kern="1200" dirty="0" smtClean="0">
            <a:solidFill>
              <a:srgbClr val="002060"/>
            </a:solidFill>
            <a:latin typeface="Times New Roman" panose="02020603050405020304" pitchFamily="18" charset="0"/>
            <a:cs typeface="Times New Roman" panose="02020603050405020304" pitchFamily="18" charset="0"/>
          </a:endParaRPr>
        </a:p>
      </dsp:txBody>
      <dsp:txXfrm rot="10800000">
        <a:off x="0" y="1421295"/>
        <a:ext cx="8856983" cy="465682"/>
      </dsp:txXfrm>
    </dsp:sp>
    <dsp:sp modelId="{ABADF608-EDD2-4FDE-BE35-28DFC21D5D10}">
      <dsp:nvSpPr>
        <dsp:cNvPr id="0" name=""/>
        <dsp:cNvSpPr/>
      </dsp:nvSpPr>
      <dsp:spPr>
        <a:xfrm rot="10800000">
          <a:off x="0" y="711597"/>
          <a:ext cx="8856983" cy="716687"/>
        </a:xfrm>
        <a:prstGeom prst="upArrowCallout">
          <a:avLst/>
        </a:prstGeom>
        <a:solidFill>
          <a:schemeClr val="lt1">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i="1" kern="1200" dirty="0" smtClean="0">
              <a:solidFill>
                <a:srgbClr val="002060"/>
              </a:solidFill>
              <a:latin typeface="Times New Roman" panose="02020603050405020304" pitchFamily="18" charset="0"/>
              <a:cs typeface="Times New Roman" panose="02020603050405020304" pitchFamily="18" charset="0"/>
            </a:rPr>
            <a:t>The State Programme of Education Development in the Republic of Kazakhstan for 2011-2020</a:t>
          </a:r>
          <a:endParaRPr lang="ru-RU" sz="1800" b="1" i="1" kern="1200" dirty="0">
            <a:solidFill>
              <a:srgbClr val="002060"/>
            </a:solidFill>
            <a:latin typeface="Times New Roman" panose="02020603050405020304" pitchFamily="18" charset="0"/>
            <a:cs typeface="Times New Roman" panose="02020603050405020304" pitchFamily="18" charset="0"/>
          </a:endParaRPr>
        </a:p>
      </dsp:txBody>
      <dsp:txXfrm rot="10800000">
        <a:off x="0" y="711597"/>
        <a:ext cx="8856983" cy="465682"/>
      </dsp:txXfrm>
    </dsp:sp>
    <dsp:sp modelId="{F57477B5-D517-4BA7-8C47-66AAA29ED916}">
      <dsp:nvSpPr>
        <dsp:cNvPr id="0" name=""/>
        <dsp:cNvSpPr/>
      </dsp:nvSpPr>
      <dsp:spPr>
        <a:xfrm rot="10800000">
          <a:off x="0" y="1900"/>
          <a:ext cx="8856983" cy="716687"/>
        </a:xfrm>
        <a:prstGeom prst="upArrowCallout">
          <a:avLst/>
        </a:prstGeom>
        <a:solidFill>
          <a:schemeClr val="lt1">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ru-RU" sz="1800" b="1" kern="1200" dirty="0" smtClean="0">
            <a:solidFill>
              <a:srgbClr val="002060"/>
            </a:solidFill>
            <a:latin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800" b="1" i="1" kern="1200" dirty="0" smtClean="0">
              <a:solidFill>
                <a:srgbClr val="002060"/>
              </a:solidFill>
              <a:latin typeface="Times New Roman" panose="02020603050405020304" pitchFamily="18" charset="0"/>
              <a:cs typeface="Times New Roman" panose="02020603050405020304" pitchFamily="18" charset="0"/>
            </a:rPr>
            <a:t>Law on Education of the Republic of Kazakhstan</a:t>
          </a:r>
          <a:endParaRPr lang="ru-RU" sz="1800" b="1" i="1" kern="1200" dirty="0" smtClean="0">
            <a:solidFill>
              <a:srgbClr val="002060"/>
            </a:solidFill>
            <a:latin typeface="Times New Roman" panose="02020603050405020304" pitchFamily="18" charset="0"/>
            <a:cs typeface="Times New Roman" panose="02020603050405020304" pitchFamily="18" charset="0"/>
          </a:endParaRPr>
        </a:p>
        <a:p>
          <a:pPr lvl="0" algn="ctr" defTabSz="1066800">
            <a:lnSpc>
              <a:spcPct val="90000"/>
            </a:lnSpc>
            <a:spcBef>
              <a:spcPct val="0"/>
            </a:spcBef>
            <a:spcAft>
              <a:spcPct val="35000"/>
            </a:spcAft>
          </a:pPr>
          <a:endParaRPr lang="ru-RU" sz="1800" b="1" kern="1200" dirty="0">
            <a:solidFill>
              <a:srgbClr val="002060"/>
            </a:solidFill>
            <a:latin typeface="Times New Roman" panose="02020603050405020304" pitchFamily="18" charset="0"/>
            <a:cs typeface="Times New Roman" panose="02020603050405020304" pitchFamily="18" charset="0"/>
          </a:endParaRPr>
        </a:p>
      </dsp:txBody>
      <dsp:txXfrm rot="10800000">
        <a:off x="0" y="1900"/>
        <a:ext cx="8856983" cy="4656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9E5F0-55CB-4F96-906C-EC206C20BBF9}" type="datetimeFigureOut">
              <a:rPr lang="ru-RU" smtClean="0"/>
              <a:pPr/>
              <a:t>13.11.2017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E3ACD-D0F6-4B3D-ACC5-FC05DB115355}" type="slidenum">
              <a:rPr lang="ru-RU" smtClean="0"/>
              <a:pPr/>
              <a:t>‹#›</a:t>
            </a:fld>
            <a:endParaRPr lang="ru-RU"/>
          </a:p>
        </p:txBody>
      </p:sp>
    </p:spTree>
    <p:extLst>
      <p:ext uri="{BB962C8B-B14F-4D97-AF65-F5344CB8AC3E}">
        <p14:creationId xmlns:p14="http://schemas.microsoft.com/office/powerpoint/2010/main" val="88216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2</a:t>
            </a:fld>
            <a:endParaRPr lang="ru-RU"/>
          </a:p>
        </p:txBody>
      </p:sp>
    </p:spTree>
    <p:extLst>
      <p:ext uri="{BB962C8B-B14F-4D97-AF65-F5344CB8AC3E}">
        <p14:creationId xmlns:p14="http://schemas.microsoft.com/office/powerpoint/2010/main" val="2291053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11</a:t>
            </a:fld>
            <a:endParaRPr lang="ru-RU"/>
          </a:p>
        </p:txBody>
      </p:sp>
    </p:spTree>
    <p:extLst>
      <p:ext uri="{BB962C8B-B14F-4D97-AF65-F5344CB8AC3E}">
        <p14:creationId xmlns:p14="http://schemas.microsoft.com/office/powerpoint/2010/main" val="61559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3</a:t>
            </a:fld>
            <a:endParaRPr lang="ru-RU"/>
          </a:p>
        </p:txBody>
      </p:sp>
    </p:spTree>
    <p:extLst>
      <p:ext uri="{BB962C8B-B14F-4D97-AF65-F5344CB8AC3E}">
        <p14:creationId xmlns:p14="http://schemas.microsoft.com/office/powerpoint/2010/main" val="215974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4</a:t>
            </a:fld>
            <a:endParaRPr lang="ru-RU"/>
          </a:p>
        </p:txBody>
      </p:sp>
    </p:spTree>
    <p:extLst>
      <p:ext uri="{BB962C8B-B14F-4D97-AF65-F5344CB8AC3E}">
        <p14:creationId xmlns:p14="http://schemas.microsoft.com/office/powerpoint/2010/main" val="3853330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5</a:t>
            </a:fld>
            <a:endParaRPr lang="ru-RU"/>
          </a:p>
        </p:txBody>
      </p:sp>
    </p:spTree>
    <p:extLst>
      <p:ext uri="{BB962C8B-B14F-4D97-AF65-F5344CB8AC3E}">
        <p14:creationId xmlns:p14="http://schemas.microsoft.com/office/powerpoint/2010/main" val="626447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6</a:t>
            </a:fld>
            <a:endParaRPr lang="ru-RU"/>
          </a:p>
        </p:txBody>
      </p:sp>
    </p:spTree>
    <p:extLst>
      <p:ext uri="{BB962C8B-B14F-4D97-AF65-F5344CB8AC3E}">
        <p14:creationId xmlns:p14="http://schemas.microsoft.com/office/powerpoint/2010/main" val="876549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7</a:t>
            </a:fld>
            <a:endParaRPr lang="ru-RU"/>
          </a:p>
        </p:txBody>
      </p:sp>
    </p:spTree>
    <p:extLst>
      <p:ext uri="{BB962C8B-B14F-4D97-AF65-F5344CB8AC3E}">
        <p14:creationId xmlns:p14="http://schemas.microsoft.com/office/powerpoint/2010/main" val="223991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8</a:t>
            </a:fld>
            <a:endParaRPr lang="ru-RU"/>
          </a:p>
        </p:txBody>
      </p:sp>
    </p:spTree>
    <p:extLst>
      <p:ext uri="{BB962C8B-B14F-4D97-AF65-F5344CB8AC3E}">
        <p14:creationId xmlns:p14="http://schemas.microsoft.com/office/powerpoint/2010/main" val="3548438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9</a:t>
            </a:fld>
            <a:endParaRPr lang="ru-RU"/>
          </a:p>
        </p:txBody>
      </p:sp>
    </p:spTree>
    <p:extLst>
      <p:ext uri="{BB962C8B-B14F-4D97-AF65-F5344CB8AC3E}">
        <p14:creationId xmlns:p14="http://schemas.microsoft.com/office/powerpoint/2010/main" val="1008710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BE3ACD-D0F6-4B3D-ACC5-FC05DB115355}" type="slidenum">
              <a:rPr lang="ru-RU" smtClean="0"/>
              <a:pPr/>
              <a:t>10</a:t>
            </a:fld>
            <a:endParaRPr lang="ru-RU"/>
          </a:p>
        </p:txBody>
      </p:sp>
    </p:spTree>
    <p:extLst>
      <p:ext uri="{BB962C8B-B14F-4D97-AF65-F5344CB8AC3E}">
        <p14:creationId xmlns:p14="http://schemas.microsoft.com/office/powerpoint/2010/main" val="27811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7AF786BF-E46A-4572-AB18-248ADC0B40E9}" type="slidenum">
              <a:rPr kumimoji="0" lang="ru-RU" altLang="ru-RU" sz="1200">
                <a:solidFill>
                  <a:srgbClr val="898989"/>
                </a:solidFill>
              </a:rPr>
              <a:pPr>
                <a:spcBef>
                  <a:spcPct val="0"/>
                </a:spcBef>
                <a:buFontTx/>
                <a:buNone/>
              </a:pPr>
              <a:t>1</a:t>
            </a:fld>
            <a:endParaRPr kumimoji="0" lang="ru-RU" altLang="ru-RU" sz="1200" dirty="0">
              <a:solidFill>
                <a:srgbClr val="898989"/>
              </a:solidFill>
            </a:endParaRPr>
          </a:p>
        </p:txBody>
      </p:sp>
      <p:pic>
        <p:nvPicPr>
          <p:cNvPr id="25604" name="Рисунок 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37288"/>
            <a:ext cx="91440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Рисунок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5412669"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Заголовок 1"/>
          <p:cNvSpPr>
            <a:spLocks noGrp="1"/>
          </p:cNvSpPr>
          <p:nvPr>
            <p:ph type="title"/>
          </p:nvPr>
        </p:nvSpPr>
        <p:spPr>
          <a:xfrm>
            <a:off x="5508104" y="2624138"/>
            <a:ext cx="3491880" cy="2028998"/>
          </a:xfrm>
        </p:spPr>
        <p:txBody>
          <a:bodyPr>
            <a:normAutofit fontScale="90000"/>
          </a:bodyPr>
          <a:lstStyle/>
          <a:p>
            <a:r>
              <a:rPr lang="en-US" altLang="ru-RU" sz="2800" b="1" dirty="0" smtClean="0">
                <a:solidFill>
                  <a:srgbClr val="002060"/>
                </a:solidFill>
                <a:latin typeface="Times New Roman" panose="02020603050405020304" pitchFamily="18" charset="0"/>
                <a:cs typeface="Times New Roman" panose="02020603050405020304" pitchFamily="18" charset="0"/>
              </a:rPr>
              <a:t>Innovative University of Eurasia</a:t>
            </a:r>
            <a:br>
              <a:rPr lang="en-US" altLang="ru-RU" sz="2800" b="1" dirty="0" smtClean="0">
                <a:solidFill>
                  <a:srgbClr val="002060"/>
                </a:solidFill>
                <a:latin typeface="Times New Roman" panose="02020603050405020304" pitchFamily="18" charset="0"/>
                <a:cs typeface="Times New Roman" panose="02020603050405020304" pitchFamily="18" charset="0"/>
              </a:rPr>
            </a:br>
            <a:r>
              <a:rPr lang="en-US" altLang="ru-RU" sz="2800" b="1" dirty="0">
                <a:solidFill>
                  <a:srgbClr val="002060"/>
                </a:solidFill>
                <a:latin typeface="Times New Roman" panose="02020603050405020304" pitchFamily="18" charset="0"/>
                <a:cs typeface="Times New Roman" panose="02020603050405020304" pitchFamily="18" charset="0"/>
              </a:rPr>
              <a:t/>
            </a:r>
            <a:br>
              <a:rPr lang="en-US" altLang="ru-RU" sz="2800" b="1" dirty="0">
                <a:solidFill>
                  <a:srgbClr val="002060"/>
                </a:solidFill>
                <a:latin typeface="Times New Roman" panose="02020603050405020304" pitchFamily="18" charset="0"/>
                <a:cs typeface="Times New Roman" panose="02020603050405020304" pitchFamily="18" charset="0"/>
              </a:rPr>
            </a:br>
            <a:r>
              <a:rPr lang="en-US" altLang="ru-RU" sz="2800" b="1" dirty="0" smtClean="0">
                <a:solidFill>
                  <a:srgbClr val="002060"/>
                </a:solidFill>
                <a:latin typeface="Times New Roman" panose="02020603050405020304" pitchFamily="18" charset="0"/>
                <a:cs typeface="Times New Roman" panose="02020603050405020304" pitchFamily="18" charset="0"/>
              </a:rPr>
              <a:t>Pavlodar</a:t>
            </a:r>
            <a:br>
              <a:rPr lang="en-US" altLang="ru-RU" sz="2800" b="1" dirty="0" smtClean="0">
                <a:solidFill>
                  <a:srgbClr val="002060"/>
                </a:solidFill>
                <a:latin typeface="Times New Roman" panose="02020603050405020304" pitchFamily="18" charset="0"/>
                <a:cs typeface="Times New Roman" panose="02020603050405020304" pitchFamily="18" charset="0"/>
              </a:rPr>
            </a:br>
            <a:r>
              <a:rPr lang="en-US" altLang="ru-RU" sz="2800" b="1" dirty="0" smtClean="0">
                <a:solidFill>
                  <a:srgbClr val="002060"/>
                </a:solidFill>
                <a:latin typeface="Times New Roman" panose="02020603050405020304" pitchFamily="18" charset="0"/>
                <a:cs typeface="Times New Roman" panose="02020603050405020304" pitchFamily="18" charset="0"/>
              </a:rPr>
              <a:t>Kazakhstan</a:t>
            </a:r>
            <a:br>
              <a:rPr lang="en-US" altLang="ru-RU" sz="2800" b="1" dirty="0" smtClean="0">
                <a:solidFill>
                  <a:srgbClr val="002060"/>
                </a:solidFill>
                <a:latin typeface="Times New Roman" panose="02020603050405020304" pitchFamily="18" charset="0"/>
                <a:cs typeface="Times New Roman" panose="02020603050405020304" pitchFamily="18" charset="0"/>
              </a:rPr>
            </a:br>
            <a:r>
              <a:rPr lang="en-US" altLang="ru-RU" sz="2800" b="1" dirty="0">
                <a:solidFill>
                  <a:srgbClr val="002060"/>
                </a:solidFill>
                <a:latin typeface="Times New Roman" panose="02020603050405020304" pitchFamily="18" charset="0"/>
                <a:cs typeface="Times New Roman" panose="02020603050405020304" pitchFamily="18" charset="0"/>
              </a:rPr>
              <a:t/>
            </a:r>
            <a:br>
              <a:rPr lang="en-US" altLang="ru-RU" sz="2800" b="1" dirty="0">
                <a:solidFill>
                  <a:srgbClr val="002060"/>
                </a:solidFill>
                <a:latin typeface="Times New Roman" panose="02020603050405020304" pitchFamily="18" charset="0"/>
                <a:cs typeface="Times New Roman" panose="02020603050405020304" pitchFamily="18" charset="0"/>
              </a:rPr>
            </a:br>
            <a:endParaRPr kumimoji="0" lang="ru-RU" altLang="ru-RU" sz="2800" b="1" dirty="0" smtClean="0">
              <a:solidFill>
                <a:srgbClr val="002060"/>
              </a:solidFill>
              <a:latin typeface="Times New Roman" panose="02020603050405020304" pitchFamily="18" charset="0"/>
              <a:cs typeface="Times New Roman" panose="02020603050405020304" pitchFamily="18" charset="0"/>
            </a:endParaRPr>
          </a:p>
        </p:txBody>
      </p:sp>
      <p:sp>
        <p:nvSpPr>
          <p:cNvPr id="25608" name="Прямоугольник 9"/>
          <p:cNvSpPr>
            <a:spLocks noChangeArrowheads="1"/>
          </p:cNvSpPr>
          <p:nvPr/>
        </p:nvSpPr>
        <p:spPr bwMode="auto">
          <a:xfrm>
            <a:off x="5508104" y="1700808"/>
            <a:ext cx="324060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ru-RU" sz="18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ru-RU" sz="1800" b="1"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ru-RU" sz="1800" b="1" dirty="0" smtClean="0">
              <a:latin typeface="Times New Roman" panose="02020603050405020304" pitchFamily="18" charset="0"/>
              <a:cs typeface="Times New Roman" panose="02020603050405020304" pitchFamily="18" charset="0"/>
            </a:endParaRP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383" y="320907"/>
            <a:ext cx="1224050" cy="1224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493588" cy="378420"/>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10</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2051720" y="269012"/>
            <a:ext cx="6419180"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Grade conversion process</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910383" y="1526950"/>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976934" y="1916832"/>
            <a:ext cx="7807311" cy="2677656"/>
          </a:xfrm>
          <a:prstGeom prst="rect">
            <a:avLst/>
          </a:prstGeom>
        </p:spPr>
        <p:txBody>
          <a:bodyPr wrap="square">
            <a:spAutoFit/>
          </a:bodyPr>
          <a:lstStyle/>
          <a:p>
            <a:pPr algn="just"/>
            <a:r>
              <a:rPr lang="en-US" sz="2800" dirty="0">
                <a:solidFill>
                  <a:srgbClr val="002060"/>
                </a:solidFill>
                <a:latin typeface="Times New Roman" panose="02020603050405020304" pitchFamily="18" charset="0"/>
                <a:cs typeface="Times New Roman" panose="02020603050405020304" pitchFamily="18" charset="0"/>
              </a:rPr>
              <a:t>Deputy Dean of each faculty </a:t>
            </a:r>
            <a:r>
              <a:rPr lang="en-US" sz="2800" dirty="0">
                <a:solidFill>
                  <a:srgbClr val="002060"/>
                </a:solidFill>
                <a:latin typeface="Times New Roman" panose="02020603050405020304" pitchFamily="18" charset="0"/>
                <a:cs typeface="Times New Roman" panose="02020603050405020304" pitchFamily="18" charset="0"/>
              </a:rPr>
              <a:t>with the registration </a:t>
            </a:r>
            <a:r>
              <a:rPr lang="en-US" sz="2800" dirty="0" smtClean="0">
                <a:solidFill>
                  <a:srgbClr val="002060"/>
                </a:solidFill>
                <a:latin typeface="Times New Roman" panose="02020603050405020304" pitchFamily="18" charset="0"/>
                <a:cs typeface="Times New Roman" panose="02020603050405020304" pitchFamily="18" charset="0"/>
              </a:rPr>
              <a:t>office</a:t>
            </a:r>
            <a:r>
              <a:rPr lang="ru-RU" sz="2800" dirty="0" smtClean="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is </a:t>
            </a:r>
            <a:r>
              <a:rPr lang="en-US" sz="2800" dirty="0">
                <a:solidFill>
                  <a:srgbClr val="002060"/>
                </a:solidFill>
                <a:latin typeface="Times New Roman" panose="02020603050405020304" pitchFamily="18" charset="0"/>
                <a:cs typeface="Times New Roman" panose="02020603050405020304" pitchFamily="18" charset="0"/>
              </a:rPr>
              <a:t>responsible for the recognition of period of studies as in your University and in other universities of Kazakhstan and abroad, on the basis of the transcript of a student, obtained after the training on academic mobility program</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192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493588" cy="378420"/>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11</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910383" y="1526950"/>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835696" y="2906690"/>
            <a:ext cx="5904656" cy="584775"/>
          </a:xfrm>
          <a:prstGeom prst="rect">
            <a:avLst/>
          </a:prstGeom>
        </p:spPr>
        <p:txBody>
          <a:bodyPr wrap="square">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Thank you for your attention</a:t>
            </a:r>
            <a:r>
              <a:rPr lang="ru-RU" sz="3200" b="1" i="1" dirty="0">
                <a:solidFill>
                  <a:srgbClr val="002060"/>
                </a:solidFill>
                <a:latin typeface="Times New Roman" panose="02020603050405020304" pitchFamily="18" charset="0"/>
                <a:cs typeface="Times New Roman" panose="02020603050405020304" pitchFamily="18" charset="0"/>
              </a:rPr>
              <a:t>!</a:t>
            </a:r>
            <a:endParaRPr lang="ru-RU"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46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2</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3635896" y="269012"/>
            <a:ext cx="4835004" cy="369758"/>
          </a:xfrm>
        </p:spPr>
        <p:txBody>
          <a:bodyPr>
            <a:noAutofit/>
          </a:bodyPr>
          <a:lstStyle/>
          <a:p>
            <a:pPr algn="r"/>
            <a:r>
              <a:rPr lang="en-US" altLang="ru-RU" sz="2000" b="1" dirty="0">
                <a:solidFill>
                  <a:srgbClr val="002060"/>
                </a:solidFill>
                <a:latin typeface="Times New Roman" panose="02020603050405020304" pitchFamily="18" charset="0"/>
                <a:cs typeface="Times New Roman" panose="02020603050405020304" pitchFamily="18" charset="0"/>
              </a:rPr>
              <a:t>Innovative University of </a:t>
            </a:r>
            <a:r>
              <a:rPr lang="en-US" altLang="ru-RU" sz="2000" b="1" dirty="0" smtClean="0">
                <a:solidFill>
                  <a:srgbClr val="002060"/>
                </a:solidFill>
                <a:latin typeface="Times New Roman" panose="02020603050405020304" pitchFamily="18" charset="0"/>
                <a:cs typeface="Times New Roman" panose="02020603050405020304" pitchFamily="18" charset="0"/>
              </a:rPr>
              <a:t>Eurasia</a:t>
            </a:r>
            <a:endParaRPr lang="ru-RU" sz="2000" dirty="0">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323528" y="999132"/>
            <a:ext cx="8543925" cy="530723"/>
          </a:xfrm>
        </p:spPr>
        <p:txBody>
          <a:bodyPr>
            <a:noAutofit/>
          </a:bodyPr>
          <a:lstStyle/>
          <a:p>
            <a:pPr marL="0" indent="0" algn="ctr">
              <a:spcBef>
                <a:spcPts val="0"/>
              </a:spcBef>
              <a:buNone/>
            </a:pPr>
            <a:r>
              <a:rPr lang="en-GB" b="1" dirty="0">
                <a:solidFill>
                  <a:srgbClr val="002060"/>
                </a:solidFill>
                <a:latin typeface="Times New Roman" panose="02020603050405020304" pitchFamily="18" charset="0"/>
                <a:cs typeface="Times New Roman" panose="02020603050405020304" pitchFamily="18" charset="0"/>
              </a:rPr>
              <a:t>Agenda</a:t>
            </a:r>
            <a:endParaRPr lang="ru-RU"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755576" y="2061171"/>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Credit system used at the institution</a:t>
            </a:r>
          </a:p>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Alignment (or lack of) with the Bologna Process</a:t>
            </a:r>
          </a:p>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Use (or lack of) ECTS</a:t>
            </a:r>
          </a:p>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Administration structure supporting student mobility</a:t>
            </a:r>
          </a:p>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Student mobility process</a:t>
            </a:r>
          </a:p>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Credit transfer process</a:t>
            </a:r>
          </a:p>
          <a:p>
            <a:pPr marL="457200" indent="-457200">
              <a:buFont typeface="+mj-lt"/>
              <a:buAutoNum type="arabicPeriod"/>
            </a:pPr>
            <a:r>
              <a:rPr lang="en-GB" sz="2800" dirty="0">
                <a:solidFill>
                  <a:srgbClr val="002060"/>
                </a:solidFill>
                <a:latin typeface="Times New Roman" panose="02020603050405020304" pitchFamily="18" charset="0"/>
                <a:cs typeface="Times New Roman" panose="02020603050405020304" pitchFamily="18" charset="0"/>
              </a:rPr>
              <a:t>Grade conversion process</a:t>
            </a:r>
          </a:p>
        </p:txBody>
      </p:sp>
    </p:spTree>
    <p:extLst>
      <p:ext uri="{BB962C8B-B14F-4D97-AF65-F5344CB8AC3E}">
        <p14:creationId xmlns:p14="http://schemas.microsoft.com/office/powerpoint/2010/main" val="1891923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3</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3635896" y="269012"/>
            <a:ext cx="4835004"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Credit system used at the institution</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755576" y="2061171"/>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816188" y="2000576"/>
            <a:ext cx="7798961" cy="2677656"/>
          </a:xfrm>
          <a:prstGeom prst="rect">
            <a:avLst/>
          </a:prstGeom>
        </p:spPr>
        <p:txBody>
          <a:bodyPr wrap="square">
            <a:spAutoFit/>
          </a:bodyPr>
          <a:lstStyle/>
          <a:p>
            <a:pPr algn="just"/>
            <a:r>
              <a:rPr lang="en-US" sz="2800" dirty="0">
                <a:solidFill>
                  <a:srgbClr val="002060"/>
                </a:solidFill>
                <a:latin typeface="Times New Roman" panose="02020603050405020304" pitchFamily="18" charset="0"/>
                <a:cs typeface="Times New Roman" panose="02020603050405020304" pitchFamily="18" charset="0"/>
              </a:rPr>
              <a:t>For the international recognition of educational training programs, mobility of students and teachers and improve the quality of education and continuity of education at all levels in educational institutions the </a:t>
            </a:r>
            <a:r>
              <a:rPr lang="en-US" sz="2800" b="1" dirty="0">
                <a:solidFill>
                  <a:srgbClr val="002060"/>
                </a:solidFill>
                <a:latin typeface="Times New Roman" panose="02020603050405020304" pitchFamily="18" charset="0"/>
                <a:cs typeface="Times New Roman" panose="02020603050405020304" pitchFamily="18" charset="0"/>
              </a:rPr>
              <a:t>universities of the Republic of Kazakhstan </a:t>
            </a:r>
            <a:r>
              <a:rPr lang="en-US" sz="2800" dirty="0" smtClean="0">
                <a:solidFill>
                  <a:srgbClr val="002060"/>
                </a:solidFill>
                <a:latin typeface="Times New Roman" panose="02020603050405020304" pitchFamily="18" charset="0"/>
                <a:cs typeface="Times New Roman" panose="02020603050405020304" pitchFamily="18" charset="0"/>
              </a:rPr>
              <a:t>use </a:t>
            </a:r>
            <a:r>
              <a:rPr lang="en-US" sz="2800" dirty="0">
                <a:solidFill>
                  <a:srgbClr val="002060"/>
                </a:solidFill>
                <a:latin typeface="Times New Roman" panose="02020603050405020304" pitchFamily="18" charset="0"/>
                <a:cs typeface="Times New Roman" panose="02020603050405020304" pitchFamily="18" charset="0"/>
              </a:rPr>
              <a:t>unified credit technology of training.</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85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4</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3635896" y="269012"/>
            <a:ext cx="4835004"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Credit system used at the institution</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755576" y="2061171"/>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10" name="TextBox 12"/>
          <p:cNvSpPr>
            <a:spLocks noChangeArrowheads="1"/>
          </p:cNvSpPr>
          <p:nvPr/>
        </p:nvSpPr>
        <p:spPr bwMode="auto">
          <a:xfrm>
            <a:off x="767795" y="1077515"/>
            <a:ext cx="8137525" cy="714375"/>
          </a:xfrm>
          <a:prstGeom prst="roundRect">
            <a:avLst>
              <a:gd name="adj" fmla="val 16667"/>
            </a:avLst>
          </a:prstGeom>
          <a:solidFill>
            <a:schemeClr val="bg1"/>
          </a:solidFill>
          <a:ln w="9525">
            <a:solidFill>
              <a:schemeClr val="accent1"/>
            </a:solidFill>
            <a:miter lim="800000"/>
            <a:headEnd/>
            <a:tailEnd/>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b="1" dirty="0">
                <a:solidFill>
                  <a:schemeClr val="tx2"/>
                </a:solidFill>
                <a:latin typeface="Century Gothic" panose="020B0502020202020204" pitchFamily="34" charset="0"/>
              </a:rPr>
              <a:t>Academic mobility </a:t>
            </a:r>
            <a:r>
              <a:rPr lang="en-US" altLang="ru-RU" b="1" dirty="0">
                <a:solidFill>
                  <a:srgbClr val="C00000"/>
                </a:solidFill>
                <a:latin typeface="Century Gothic" panose="020B0502020202020204" pitchFamily="34" charset="0"/>
              </a:rPr>
              <a:t>is regulated by the following documents </a:t>
            </a:r>
            <a:r>
              <a:rPr lang="en-US" altLang="ru-RU" b="1" dirty="0">
                <a:solidFill>
                  <a:schemeClr val="tx2"/>
                </a:solidFill>
                <a:latin typeface="Century Gothic" panose="020B0502020202020204" pitchFamily="34" charset="0"/>
              </a:rPr>
              <a:t>in the Republic of Kazakhstan:</a:t>
            </a:r>
            <a:endParaRPr lang="ru-RU" altLang="ru-RU" b="1" dirty="0">
              <a:solidFill>
                <a:schemeClr val="tx2"/>
              </a:solidFill>
              <a:latin typeface="Century Gothic" panose="020B0502020202020204" pitchFamily="34" charset="0"/>
            </a:endParaRPr>
          </a:p>
        </p:txBody>
      </p:sp>
      <p:graphicFrame>
        <p:nvGraphicFramePr>
          <p:cNvPr id="11" name="Схема 10"/>
          <p:cNvGraphicFramePr/>
          <p:nvPr>
            <p:extLst>
              <p:ext uri="{D42A27DB-BD31-4B8C-83A1-F6EECF244321}">
                <p14:modId xmlns:p14="http://schemas.microsoft.com/office/powerpoint/2010/main" val="315482322"/>
              </p:ext>
            </p:extLst>
          </p:nvPr>
        </p:nvGraphicFramePr>
        <p:xfrm>
          <a:off x="211043" y="2041468"/>
          <a:ext cx="8856983" cy="401827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024517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5</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2627784" y="269012"/>
            <a:ext cx="5843116"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Alignment (or lack of) with the Bologna Process</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755576" y="2061171"/>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816188" y="2000576"/>
            <a:ext cx="7798961" cy="3108543"/>
          </a:xfrm>
          <a:prstGeom prst="rect">
            <a:avLst/>
          </a:prstGeom>
        </p:spPr>
        <p:txBody>
          <a:bodyPr wrap="square">
            <a:spAutoFit/>
          </a:bodyPr>
          <a:lstStyle/>
          <a:p>
            <a:pPr algn="just"/>
            <a:r>
              <a:rPr lang="en-US" sz="2800" dirty="0">
                <a:solidFill>
                  <a:srgbClr val="002060"/>
                </a:solidFill>
                <a:latin typeface="Times New Roman" panose="02020603050405020304" pitchFamily="18" charset="0"/>
                <a:cs typeface="Times New Roman" panose="02020603050405020304" pitchFamily="18" charset="0"/>
              </a:rPr>
              <a:t>The University shall follow the procedures of the Bologna process, offering students bachelor's, master's and doctoral programs of academic mobility, study abroad, international internships, allowing them to enrich their knowledge and practical skills, language and social competence in a global dimension.</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05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6</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2627784" y="269012"/>
            <a:ext cx="5843116"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Use (or lack of) ECTS</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755576" y="2061171"/>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931470" y="921056"/>
            <a:ext cx="7798961" cy="5447645"/>
          </a:xfrm>
          <a:prstGeom prst="rect">
            <a:avLst/>
          </a:prstGeom>
        </p:spPr>
        <p:txBody>
          <a:bodyPr wrap="square">
            <a:spAutoFit/>
          </a:bodyPr>
          <a:lstStyle/>
          <a:p>
            <a:pPr algn="just"/>
            <a:r>
              <a:rPr lang="en-US" sz="2400" dirty="0" smtClean="0">
                <a:solidFill>
                  <a:srgbClr val="002060"/>
                </a:solidFill>
                <a:latin typeface="Times New Roman" panose="02020603050405020304" pitchFamily="18" charset="0"/>
                <a:cs typeface="Times New Roman" panose="02020603050405020304" pitchFamily="18" charset="0"/>
              </a:rPr>
              <a:t>Kazakhstan </a:t>
            </a:r>
            <a:r>
              <a:rPr lang="en-US" sz="2400" dirty="0">
                <a:solidFill>
                  <a:srgbClr val="002060"/>
                </a:solidFill>
                <a:latin typeface="Times New Roman" panose="02020603050405020304" pitchFamily="18" charset="0"/>
                <a:cs typeface="Times New Roman" panose="02020603050405020304" pitchFamily="18" charset="0"/>
              </a:rPr>
              <a:t>1 credit is 45 academic hours </a:t>
            </a:r>
            <a:endParaRPr lang="ru-RU" sz="2400" dirty="0" smtClean="0">
              <a:solidFill>
                <a:srgbClr val="002060"/>
              </a:solidFill>
              <a:latin typeface="Times New Roman" panose="02020603050405020304" pitchFamily="18" charset="0"/>
              <a:cs typeface="Times New Roman" panose="02020603050405020304" pitchFamily="18" charset="0"/>
            </a:endParaRPr>
          </a:p>
          <a:p>
            <a:pPr algn="just"/>
            <a:r>
              <a:rPr lang="en-US" sz="2400" dirty="0" smtClean="0">
                <a:solidFill>
                  <a:srgbClr val="002060"/>
                </a:solidFill>
                <a:latin typeface="Times New Roman" panose="02020603050405020304" pitchFamily="18" charset="0"/>
                <a:cs typeface="Times New Roman" panose="02020603050405020304" pitchFamily="18" charset="0"/>
              </a:rPr>
              <a:t>1 </a:t>
            </a:r>
            <a:r>
              <a:rPr lang="en-US" sz="2400" dirty="0">
                <a:solidFill>
                  <a:srgbClr val="002060"/>
                </a:solidFill>
                <a:latin typeface="Times New Roman" panose="02020603050405020304" pitchFamily="18" charset="0"/>
                <a:cs typeface="Times New Roman" panose="02020603050405020304" pitchFamily="18" charset="0"/>
              </a:rPr>
              <a:t>academic hour is 50 minutes </a:t>
            </a:r>
            <a:endParaRPr lang="ru-RU" sz="2400" dirty="0" smtClean="0">
              <a:solidFill>
                <a:srgbClr val="002060"/>
              </a:solidFill>
              <a:latin typeface="Times New Roman" panose="02020603050405020304" pitchFamily="18" charset="0"/>
              <a:cs typeface="Times New Roman" panose="02020603050405020304" pitchFamily="18" charset="0"/>
            </a:endParaRPr>
          </a:p>
          <a:p>
            <a:pPr algn="just"/>
            <a:endParaRPr lang="ru-RU" sz="2400" dirty="0">
              <a:solidFill>
                <a:srgbClr val="002060"/>
              </a:solidFill>
              <a:latin typeface="Times New Roman" panose="02020603050405020304" pitchFamily="18" charset="0"/>
              <a:cs typeface="Times New Roman" panose="02020603050405020304" pitchFamily="18" charset="0"/>
            </a:endParaRPr>
          </a:p>
          <a:p>
            <a:pPr algn="just"/>
            <a:r>
              <a:rPr lang="en-US" sz="2400" b="1" dirty="0" smtClean="0">
                <a:solidFill>
                  <a:srgbClr val="002060"/>
                </a:solidFill>
                <a:latin typeface="Times New Roman" panose="02020603050405020304" pitchFamily="18" charset="0"/>
                <a:cs typeface="Times New Roman" panose="02020603050405020304" pitchFamily="18" charset="0"/>
              </a:rPr>
              <a:t>Bachelor</a:t>
            </a:r>
            <a:endParaRPr lang="ru-RU" sz="2400" b="1" dirty="0" smtClean="0">
              <a:solidFill>
                <a:srgbClr val="002060"/>
              </a:solidFill>
              <a:latin typeface="Times New Roman" panose="02020603050405020304" pitchFamily="18" charset="0"/>
              <a:cs typeface="Times New Roman" panose="02020603050405020304" pitchFamily="18" charset="0"/>
            </a:endParaRPr>
          </a:p>
          <a:p>
            <a:pPr algn="just"/>
            <a:r>
              <a:rPr lang="en-US" sz="2400" dirty="0" smtClean="0">
                <a:solidFill>
                  <a:srgbClr val="002060"/>
                </a:solidFill>
                <a:latin typeface="Times New Roman" panose="02020603050405020304" pitchFamily="18" charset="0"/>
                <a:cs typeface="Times New Roman" panose="02020603050405020304" pitchFamily="18" charset="0"/>
              </a:rPr>
              <a:t>The </a:t>
            </a:r>
            <a:r>
              <a:rPr lang="en-US" sz="2400" dirty="0">
                <a:solidFill>
                  <a:srgbClr val="002060"/>
                </a:solidFill>
                <a:latin typeface="Times New Roman" panose="02020603050405020304" pitchFamily="18" charset="0"/>
                <a:cs typeface="Times New Roman" panose="02020603050405020304" pitchFamily="18" charset="0"/>
              </a:rPr>
              <a:t>main criterion of completion of the educational process </a:t>
            </a:r>
            <a:r>
              <a:rPr lang="en-US" sz="2400" dirty="0" smtClean="0">
                <a:solidFill>
                  <a:srgbClr val="002060"/>
                </a:solidFill>
                <a:latin typeface="Times New Roman" panose="02020603050405020304" pitchFamily="18" charset="0"/>
                <a:cs typeface="Times New Roman" panose="02020603050405020304" pitchFamily="18" charset="0"/>
              </a:rPr>
              <a:t>is </a:t>
            </a:r>
            <a:r>
              <a:rPr lang="en-US" sz="2400" dirty="0">
                <a:solidFill>
                  <a:srgbClr val="002060"/>
                </a:solidFill>
                <a:latin typeface="Times New Roman" panose="02020603050405020304" pitchFamily="18" charset="0"/>
                <a:cs typeface="Times New Roman" panose="02020603050405020304" pitchFamily="18" charset="0"/>
              </a:rPr>
              <a:t>the development by the student of at least 129 credits of theoretical training and at least 6 credits of practices, at least 2 credits the preparation, writing and protection of diploma work (project) and at least 1 credit for training and passed the state exam on the </a:t>
            </a:r>
            <a:r>
              <a:rPr lang="en-US" sz="2400" dirty="0" smtClean="0">
                <a:solidFill>
                  <a:srgbClr val="002060"/>
                </a:solidFill>
                <a:latin typeface="Times New Roman" panose="02020603050405020304" pitchFamily="18" charset="0"/>
                <a:cs typeface="Times New Roman" panose="02020603050405020304" pitchFamily="18" charset="0"/>
              </a:rPr>
              <a:t>specialty</a:t>
            </a:r>
            <a:endParaRPr lang="ru-RU" sz="2400" dirty="0" smtClean="0">
              <a:solidFill>
                <a:srgbClr val="002060"/>
              </a:solidFill>
              <a:latin typeface="Times New Roman" panose="02020603050405020304" pitchFamily="18" charset="0"/>
              <a:cs typeface="Times New Roman" panose="02020603050405020304" pitchFamily="18" charset="0"/>
            </a:endParaRPr>
          </a:p>
          <a:p>
            <a:pPr algn="just"/>
            <a:r>
              <a:rPr lang="en-US" sz="2400" b="1" dirty="0" smtClean="0">
                <a:solidFill>
                  <a:srgbClr val="002060"/>
                </a:solidFill>
                <a:latin typeface="Times New Roman" panose="02020603050405020304" pitchFamily="18" charset="0"/>
                <a:cs typeface="Times New Roman" panose="02020603050405020304" pitchFamily="18" charset="0"/>
              </a:rPr>
              <a:t>Master's </a:t>
            </a:r>
            <a:r>
              <a:rPr lang="en-US" sz="2400" b="1" dirty="0">
                <a:solidFill>
                  <a:srgbClr val="002060"/>
                </a:solidFill>
                <a:latin typeface="Times New Roman" panose="02020603050405020304" pitchFamily="18" charset="0"/>
                <a:cs typeface="Times New Roman" panose="02020603050405020304" pitchFamily="18" charset="0"/>
              </a:rPr>
              <a:t>degree</a:t>
            </a:r>
            <a:endParaRPr lang="ru-RU" sz="2400" b="1" dirty="0" smtClean="0">
              <a:solidFill>
                <a:srgbClr val="002060"/>
              </a:solidFill>
              <a:latin typeface="Times New Roman" panose="02020603050405020304" pitchFamily="18" charset="0"/>
              <a:cs typeface="Times New Roman" panose="02020603050405020304" pitchFamily="18" charset="0"/>
            </a:endParaRPr>
          </a:p>
          <a:p>
            <a:pPr algn="just"/>
            <a:r>
              <a:rPr lang="en-US" sz="2400" dirty="0">
                <a:solidFill>
                  <a:srgbClr val="002060"/>
                </a:solidFill>
                <a:latin typeface="Times New Roman" panose="02020603050405020304" pitchFamily="18" charset="0"/>
                <a:cs typeface="Times New Roman" panose="02020603050405020304" pitchFamily="18" charset="0"/>
              </a:rPr>
              <a:t>Scientific and pedagogical magistracy not less than 51 credit, 1 year master's degree not less than 26 credits, 1.5 years graduate - not less than 38 </a:t>
            </a:r>
            <a:r>
              <a:rPr lang="en-US" sz="2400" dirty="0" smtClean="0">
                <a:solidFill>
                  <a:srgbClr val="002060"/>
                </a:solidFill>
                <a:latin typeface="Times New Roman" panose="02020603050405020304" pitchFamily="18" charset="0"/>
                <a:cs typeface="Times New Roman" panose="02020603050405020304" pitchFamily="18" charset="0"/>
              </a:rPr>
              <a:t>credits</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8040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7</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2051720" y="269012"/>
            <a:ext cx="6419180"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Administration structure supporting student mobility</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910383" y="1526950"/>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761686" y="1576837"/>
            <a:ext cx="7798961" cy="3970318"/>
          </a:xfrm>
          <a:prstGeom prst="rect">
            <a:avLst/>
          </a:prstGeom>
        </p:spPr>
        <p:txBody>
          <a:bodyPr wrap="square">
            <a:spAutoFit/>
          </a:bodyPr>
          <a:lstStyle/>
          <a:p>
            <a:pPr algn="just"/>
            <a:r>
              <a:rPr lang="en-US" sz="2800" b="1" dirty="0">
                <a:solidFill>
                  <a:srgbClr val="002060"/>
                </a:solidFill>
                <a:latin typeface="Times New Roman" panose="02020603050405020304" pitchFamily="18" charset="0"/>
                <a:cs typeface="Times New Roman" panose="02020603050405020304" pitchFamily="18" charset="0"/>
              </a:rPr>
              <a:t>Mobility of students is carried out on the levels: </a:t>
            </a:r>
            <a:endParaRPr lang="ru-RU" sz="2800" b="1" dirty="0" smtClean="0">
              <a:solidFill>
                <a:srgbClr val="002060"/>
              </a:solidFill>
              <a:latin typeface="Times New Roman" panose="02020603050405020304" pitchFamily="18" charset="0"/>
              <a:cs typeface="Times New Roman" panose="02020603050405020304" pitchFamily="18" charset="0"/>
            </a:endParaRPr>
          </a:p>
          <a:p>
            <a:pPr algn="just"/>
            <a:endParaRPr lang="ru-RU" sz="2800" dirty="0" smtClean="0">
              <a:solidFill>
                <a:srgbClr val="002060"/>
              </a:solidFill>
              <a:latin typeface="Times New Roman" panose="02020603050405020304" pitchFamily="18" charset="0"/>
              <a:cs typeface="Times New Roman" panose="02020603050405020304" pitchFamily="18" charset="0"/>
            </a:endParaRPr>
          </a:p>
          <a:p>
            <a:pPr algn="just">
              <a:buAutoNum type="arabicPeriod"/>
            </a:pPr>
            <a:r>
              <a:rPr lang="en-US" sz="2800" dirty="0" smtClean="0">
                <a:solidFill>
                  <a:srgbClr val="002060"/>
                </a:solidFill>
                <a:latin typeface="Times New Roman" panose="02020603050405020304" pitchFamily="18" charset="0"/>
                <a:cs typeface="Times New Roman" panose="02020603050405020304" pitchFamily="18" charset="0"/>
              </a:rPr>
              <a:t>The </a:t>
            </a:r>
            <a:r>
              <a:rPr lang="en-US" sz="2800" dirty="0">
                <a:solidFill>
                  <a:srgbClr val="002060"/>
                </a:solidFill>
                <a:latin typeface="Times New Roman" panose="02020603050405020304" pitchFamily="18" charset="0"/>
                <a:cs typeface="Times New Roman" panose="02020603050405020304" pitchFamily="18" charset="0"/>
              </a:rPr>
              <a:t>office of international relations (Vice-rector for science and innovation) </a:t>
            </a:r>
            <a:endParaRPr lang="ru-RU" sz="2800" dirty="0" smtClean="0">
              <a:solidFill>
                <a:srgbClr val="002060"/>
              </a:solidFill>
              <a:latin typeface="Times New Roman" panose="02020603050405020304" pitchFamily="18" charset="0"/>
              <a:cs typeface="Times New Roman" panose="02020603050405020304" pitchFamily="18" charset="0"/>
            </a:endParaRPr>
          </a:p>
          <a:p>
            <a:pPr algn="just"/>
            <a:endParaRPr lang="ru-RU" sz="2800" dirty="0" smtClean="0">
              <a:solidFill>
                <a:srgbClr val="002060"/>
              </a:solidFill>
              <a:latin typeface="Times New Roman" panose="02020603050405020304" pitchFamily="18" charset="0"/>
              <a:cs typeface="Times New Roman" panose="02020603050405020304" pitchFamily="18" charset="0"/>
            </a:endParaRPr>
          </a:p>
          <a:p>
            <a:pPr algn="just"/>
            <a:r>
              <a:rPr lang="ru-RU" sz="2800" dirty="0" smtClean="0">
                <a:solidFill>
                  <a:srgbClr val="002060"/>
                </a:solidFill>
                <a:latin typeface="Times New Roman" panose="02020603050405020304" pitchFamily="18" charset="0"/>
                <a:cs typeface="Times New Roman" panose="02020603050405020304" pitchFamily="18" charset="0"/>
              </a:rPr>
              <a:t>2.</a:t>
            </a:r>
            <a:r>
              <a:rPr lang="en-US" sz="2800" dirty="0" smtClean="0">
                <a:solidFill>
                  <a:srgbClr val="002060"/>
                </a:solidFill>
                <a:latin typeface="Times New Roman" panose="02020603050405020304" pitchFamily="18" charset="0"/>
                <a:cs typeface="Times New Roman" panose="02020603050405020304" pitchFamily="18" charset="0"/>
              </a:rPr>
              <a:t>The </a:t>
            </a:r>
            <a:r>
              <a:rPr lang="en-US" sz="2800" dirty="0">
                <a:solidFill>
                  <a:srgbClr val="002060"/>
                </a:solidFill>
                <a:latin typeface="Times New Roman" panose="02020603050405020304" pitchFamily="18" charset="0"/>
                <a:cs typeface="Times New Roman" panose="02020603050405020304" pitchFamily="18" charset="0"/>
              </a:rPr>
              <a:t>Dean in each faculty (students, undergraduates and doctoral students) </a:t>
            </a:r>
            <a:r>
              <a:rPr lang="en-US" sz="2800" dirty="0">
                <a:solidFill>
                  <a:srgbClr val="002060"/>
                </a:solidFill>
                <a:latin typeface="Times New Roman" panose="02020603050405020304" pitchFamily="18" charset="0"/>
                <a:cs typeface="Times New Roman" panose="02020603050405020304" pitchFamily="18" charset="0"/>
              </a:rPr>
              <a:t>with the registration office</a:t>
            </a:r>
            <a:endParaRPr lang="ru-RU" sz="2800" dirty="0" smtClean="0">
              <a:solidFill>
                <a:srgbClr val="002060"/>
              </a:solidFill>
              <a:latin typeface="Times New Roman" panose="02020603050405020304" pitchFamily="18" charset="0"/>
              <a:cs typeface="Times New Roman" panose="02020603050405020304" pitchFamily="18" charset="0"/>
            </a:endParaRPr>
          </a:p>
          <a:p>
            <a:pPr algn="just"/>
            <a:endParaRPr lang="ru-RU" sz="2800" dirty="0" smtClean="0">
              <a:solidFill>
                <a:srgbClr val="002060"/>
              </a:solidFill>
              <a:latin typeface="Times New Roman" panose="02020603050405020304" pitchFamily="18" charset="0"/>
              <a:cs typeface="Times New Roman" panose="02020603050405020304" pitchFamily="18" charset="0"/>
            </a:endParaRPr>
          </a:p>
          <a:p>
            <a:pPr algn="just"/>
            <a:r>
              <a:rPr lang="ru-RU" sz="2800" dirty="0" smtClean="0">
                <a:solidFill>
                  <a:srgbClr val="002060"/>
                </a:solidFill>
                <a:latin typeface="Times New Roman" panose="02020603050405020304" pitchFamily="18" charset="0"/>
                <a:cs typeface="Times New Roman" panose="02020603050405020304" pitchFamily="18" charset="0"/>
              </a:rPr>
              <a:t>3. </a:t>
            </a:r>
            <a:r>
              <a:rPr lang="en-US" sz="2800" dirty="0" smtClean="0">
                <a:solidFill>
                  <a:srgbClr val="002060"/>
                </a:solidFill>
                <a:latin typeface="Times New Roman" panose="02020603050405020304" pitchFamily="18" charset="0"/>
                <a:cs typeface="Times New Roman" panose="02020603050405020304" pitchFamily="18" charset="0"/>
              </a:rPr>
              <a:t>Coordinators </a:t>
            </a:r>
            <a:r>
              <a:rPr lang="en-US" sz="2800" dirty="0">
                <a:solidFill>
                  <a:srgbClr val="002060"/>
                </a:solidFill>
                <a:latin typeface="Times New Roman" panose="02020603050405020304" pitchFamily="18" charset="0"/>
                <a:cs typeface="Times New Roman" panose="02020603050405020304" pitchFamily="18" charset="0"/>
              </a:rPr>
              <a:t>from the departments</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375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8</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2051720" y="269012"/>
            <a:ext cx="6419180"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Student mobility process</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910383" y="1526950"/>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831730" y="940115"/>
            <a:ext cx="7777917" cy="5262979"/>
          </a:xfrm>
          <a:prstGeom prst="rect">
            <a:avLst/>
          </a:prstGeom>
        </p:spPr>
        <p:txBody>
          <a:bodyPr wrap="square">
            <a:spAutoFit/>
          </a:bodyPr>
          <a:lstStyle/>
          <a:p>
            <a:pPr algn="just"/>
            <a:r>
              <a:rPr lang="en-US" sz="2400" b="1" dirty="0">
                <a:solidFill>
                  <a:srgbClr val="002060"/>
                </a:solidFill>
                <a:latin typeface="Times New Roman" panose="02020603050405020304" pitchFamily="18" charset="0"/>
                <a:cs typeface="Times New Roman" panose="02020603050405020304" pitchFamily="18" charset="0"/>
              </a:rPr>
              <a:t>The University system of organization of academic mobility open to all </a:t>
            </a:r>
            <a:endParaRPr lang="ru-RU" sz="2400" b="1" dirty="0" smtClean="0">
              <a:solidFill>
                <a:srgbClr val="002060"/>
              </a:solidFill>
              <a:latin typeface="Times New Roman" panose="02020603050405020304" pitchFamily="18" charset="0"/>
              <a:cs typeface="Times New Roman" panose="02020603050405020304" pitchFamily="18" charset="0"/>
            </a:endParaRPr>
          </a:p>
          <a:p>
            <a:pPr algn="just"/>
            <a:endParaRPr lang="ru-RU" sz="2400" b="1" dirty="0" smtClean="0">
              <a:solidFill>
                <a:srgbClr val="002060"/>
              </a:solidFill>
              <a:latin typeface="Times New Roman" panose="02020603050405020304" pitchFamily="18" charset="0"/>
              <a:cs typeface="Times New Roman" panose="02020603050405020304" pitchFamily="18" charset="0"/>
            </a:endParaRPr>
          </a:p>
          <a:p>
            <a:pPr algn="just"/>
            <a:r>
              <a:rPr lang="en-US" sz="2400" b="1" dirty="0" smtClean="0">
                <a:solidFill>
                  <a:srgbClr val="002060"/>
                </a:solidFill>
                <a:latin typeface="Times New Roman" panose="02020603050405020304" pitchFamily="18" charset="0"/>
                <a:cs typeface="Times New Roman" panose="02020603050405020304" pitchFamily="18" charset="0"/>
              </a:rPr>
              <a:t>Steps</a:t>
            </a:r>
            <a:r>
              <a:rPr lang="en-US" sz="2400" b="1" dirty="0">
                <a:solidFill>
                  <a:srgbClr val="002060"/>
                </a:solidFill>
                <a:latin typeface="Times New Roman" panose="02020603050405020304" pitchFamily="18" charset="0"/>
                <a:cs typeface="Times New Roman" panose="02020603050405020304" pitchFamily="18" charset="0"/>
              </a:rPr>
              <a:t>: </a:t>
            </a:r>
            <a:endParaRPr lang="ru-RU" sz="2400" b="1"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Negotiations the </a:t>
            </a:r>
            <a:r>
              <a:rPr lang="en-US" sz="2400" dirty="0">
                <a:solidFill>
                  <a:srgbClr val="002060"/>
                </a:solidFill>
                <a:latin typeface="Times New Roman" panose="02020603050405020304" pitchFamily="18" charset="0"/>
                <a:cs typeface="Times New Roman" panose="02020603050405020304" pitchFamily="18" charset="0"/>
              </a:rPr>
              <a:t>office of international relations </a:t>
            </a:r>
            <a:r>
              <a:rPr lang="en-US" sz="2400" dirty="0" smtClean="0">
                <a:solidFill>
                  <a:srgbClr val="002060"/>
                </a:solidFill>
                <a:latin typeface="Times New Roman" panose="02020603050405020304" pitchFamily="18" charset="0"/>
                <a:cs typeface="Times New Roman" panose="02020603050405020304" pitchFamily="18" charset="0"/>
              </a:rPr>
              <a:t>with </a:t>
            </a:r>
            <a:r>
              <a:rPr lang="en-US" sz="2400" dirty="0">
                <a:solidFill>
                  <a:srgbClr val="002060"/>
                </a:solidFill>
                <a:latin typeface="Times New Roman" panose="02020603050405020304" pitchFamily="18" charset="0"/>
                <a:cs typeface="Times New Roman" panose="02020603050405020304" pitchFamily="18" charset="0"/>
              </a:rPr>
              <a:t>universities partners </a:t>
            </a:r>
            <a:endParaRPr lang="ru-RU" sz="2400"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The </a:t>
            </a:r>
            <a:r>
              <a:rPr lang="en-US" sz="2400" dirty="0">
                <a:solidFill>
                  <a:srgbClr val="002060"/>
                </a:solidFill>
                <a:latin typeface="Times New Roman" panose="02020603050405020304" pitchFamily="18" charset="0"/>
                <a:cs typeface="Times New Roman" panose="02020603050405020304" pitchFamily="18" charset="0"/>
              </a:rPr>
              <a:t>determination of filing deadlines </a:t>
            </a:r>
            <a:endParaRPr lang="en-US" sz="2400"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A </a:t>
            </a:r>
            <a:r>
              <a:rPr lang="en-US" sz="2400" dirty="0">
                <a:solidFill>
                  <a:srgbClr val="002060"/>
                </a:solidFill>
                <a:latin typeface="Times New Roman" panose="02020603050405020304" pitchFamily="18" charset="0"/>
                <a:cs typeface="Times New Roman" panose="02020603050405020304" pitchFamily="18" charset="0"/>
              </a:rPr>
              <a:t>statement of the student leaving on the mobility </a:t>
            </a:r>
            <a:r>
              <a:rPr lang="en-US" sz="2400" dirty="0" err="1">
                <a:solidFill>
                  <a:srgbClr val="002060"/>
                </a:solidFill>
                <a:latin typeface="Times New Roman" panose="02020603050405020304" pitchFamily="18" charset="0"/>
                <a:cs typeface="Times New Roman" panose="02020603050405020304" pitchFamily="18" charset="0"/>
              </a:rPr>
              <a:t>programme</a:t>
            </a:r>
            <a:endParaRPr lang="ru-RU" sz="2400"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Preparing </a:t>
            </a:r>
            <a:r>
              <a:rPr lang="en-US" sz="2400" dirty="0">
                <a:solidFill>
                  <a:srgbClr val="002060"/>
                </a:solidFill>
                <a:latin typeface="Times New Roman" panose="02020603050405020304" pitchFamily="18" charset="0"/>
                <a:cs typeface="Times New Roman" panose="02020603050405020304" pitchFamily="18" charset="0"/>
              </a:rPr>
              <a:t>the learning agreement for mobility, the order of the Dean, the transcript </a:t>
            </a:r>
            <a:endParaRPr lang="ru-RU" sz="2400"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Confirmation </a:t>
            </a:r>
            <a:r>
              <a:rPr lang="en-US" sz="2400" dirty="0">
                <a:solidFill>
                  <a:srgbClr val="002060"/>
                </a:solidFill>
                <a:latin typeface="Times New Roman" panose="02020603050405020304" pitchFamily="18" charset="0"/>
                <a:cs typeface="Times New Roman" panose="02020603050405020304" pitchFamily="18" charset="0"/>
              </a:rPr>
              <a:t>of arrival for mobility </a:t>
            </a:r>
            <a:endParaRPr lang="ru-RU" sz="2400"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Training </a:t>
            </a:r>
            <a:r>
              <a:rPr lang="en-US" sz="2400" dirty="0">
                <a:solidFill>
                  <a:srgbClr val="002060"/>
                </a:solidFill>
                <a:latin typeface="Times New Roman" panose="02020603050405020304" pitchFamily="18" charset="0"/>
                <a:cs typeface="Times New Roman" panose="02020603050405020304" pitchFamily="18" charset="0"/>
              </a:rPr>
              <a:t>mobility </a:t>
            </a:r>
            <a:endParaRPr lang="ru-RU" sz="2400"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After </a:t>
            </a:r>
            <a:r>
              <a:rPr lang="en-US" sz="2400" dirty="0">
                <a:solidFill>
                  <a:srgbClr val="002060"/>
                </a:solidFill>
                <a:latin typeface="Times New Roman" panose="02020603050405020304" pitchFamily="18" charset="0"/>
                <a:cs typeface="Times New Roman" panose="02020603050405020304" pitchFamily="18" charset="0"/>
              </a:rPr>
              <a:t>mobility-confirmation of attendance, transcript</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347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87338" y="908050"/>
            <a:ext cx="8856662" cy="0"/>
          </a:xfrm>
          <a:prstGeom prst="line">
            <a:avLst/>
          </a:prstGeom>
          <a:ln w="47625">
            <a:solidFill>
              <a:srgbClr val="3267D2"/>
            </a:solidFill>
          </a:ln>
        </p:spPr>
        <p:style>
          <a:lnRef idx="1">
            <a:schemeClr val="accent1"/>
          </a:lnRef>
          <a:fillRef idx="0">
            <a:schemeClr val="accent1"/>
          </a:fillRef>
          <a:effectRef idx="0">
            <a:schemeClr val="accent1"/>
          </a:effectRef>
          <a:fontRef idx="minor">
            <a:schemeClr val="tx1"/>
          </a:fontRef>
        </p:style>
      </p:cxnSp>
      <p:pic>
        <p:nvPicPr>
          <p:cNvPr id="75781" name="Рисунок 43"/>
          <p:cNvPicPr>
            <a:picLocks noChangeAspect="1" noChangeArrowheads="1"/>
          </p:cNvPicPr>
          <p:nvPr/>
        </p:nvPicPr>
        <p:blipFill>
          <a:blip r:embed="rId3" cstate="print"/>
          <a:srcRect/>
          <a:stretch>
            <a:fillRect/>
          </a:stretch>
        </p:blipFill>
        <p:spPr bwMode="auto">
          <a:xfrm>
            <a:off x="0" y="6309320"/>
            <a:ext cx="9144000" cy="548680"/>
          </a:xfrm>
          <a:prstGeom prst="rect">
            <a:avLst/>
          </a:prstGeom>
          <a:noFill/>
          <a:ln w="9525">
            <a:noFill/>
            <a:miter lim="800000"/>
            <a:headEnd/>
            <a:tailEnd/>
          </a:ln>
        </p:spPr>
      </p:pic>
      <p:sp>
        <p:nvSpPr>
          <p:cNvPr id="13" name="Прямоугольник 12"/>
          <p:cNvSpPr/>
          <p:nvPr/>
        </p:nvSpPr>
        <p:spPr>
          <a:xfrm>
            <a:off x="8470900" y="260350"/>
            <a:ext cx="360363" cy="287338"/>
          </a:xfrm>
          <a:prstGeom prst="rect">
            <a:avLst/>
          </a:prstGeom>
          <a:solidFill>
            <a:srgbClr val="1F529D"/>
          </a:solidFill>
          <a:ln>
            <a:solidFill>
              <a:srgbClr val="1F52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7AFF798D-A3CE-4CA2-80BC-AB0300725591}" type="slidenum">
              <a:rPr lang="ru-RU" b="1">
                <a:latin typeface="Arial" pitchFamily="34" charset="0"/>
                <a:cs typeface="Arial" pitchFamily="34" charset="0"/>
              </a:rPr>
              <a:pPr algn="ctr" fontAlgn="auto">
                <a:spcBef>
                  <a:spcPts val="0"/>
                </a:spcBef>
                <a:spcAft>
                  <a:spcPts val="0"/>
                </a:spcAft>
                <a:defRPr/>
              </a:pPr>
              <a:t>9</a:t>
            </a:fld>
            <a:endParaRPr lang="ru-RU" b="1" dirty="0">
              <a:latin typeface="Arial" pitchFamily="34" charset="0"/>
              <a:cs typeface="Arial" pitchFamily="34" charset="0"/>
            </a:endParaRPr>
          </a:p>
        </p:txBody>
      </p:sp>
      <p:pic>
        <p:nvPicPr>
          <p:cNvPr id="75783" name="Рисунок 6"/>
          <p:cNvPicPr>
            <a:picLocks noChangeAspect="1"/>
          </p:cNvPicPr>
          <p:nvPr/>
        </p:nvPicPr>
        <p:blipFill>
          <a:blip r:embed="rId4" cstate="print"/>
          <a:srcRect/>
          <a:stretch>
            <a:fillRect/>
          </a:stretch>
        </p:blipFill>
        <p:spPr bwMode="auto">
          <a:xfrm>
            <a:off x="8532440" y="6354390"/>
            <a:ext cx="503610" cy="503610"/>
          </a:xfrm>
          <a:prstGeom prst="rect">
            <a:avLst/>
          </a:prstGeom>
          <a:noFill/>
          <a:ln w="9525">
            <a:noFill/>
            <a:miter lim="800000"/>
            <a:headEnd/>
            <a:tailEnd/>
          </a:ln>
        </p:spPr>
      </p:pic>
      <p:sp>
        <p:nvSpPr>
          <p:cNvPr id="4" name="Заголовок 3"/>
          <p:cNvSpPr>
            <a:spLocks noGrp="1"/>
          </p:cNvSpPr>
          <p:nvPr>
            <p:ph type="title"/>
          </p:nvPr>
        </p:nvSpPr>
        <p:spPr>
          <a:xfrm>
            <a:off x="2051720" y="269012"/>
            <a:ext cx="6419180" cy="369758"/>
          </a:xfrm>
        </p:spPr>
        <p:txBody>
          <a:bodyPr>
            <a:noAutofit/>
          </a:bodyPr>
          <a:lstStyle/>
          <a:p>
            <a:pPr algn="r"/>
            <a:r>
              <a:rPr lang="en-GB" sz="2000" b="1" dirty="0">
                <a:solidFill>
                  <a:srgbClr val="002060"/>
                </a:solidFill>
                <a:latin typeface="Times New Roman" panose="02020603050405020304" pitchFamily="18" charset="0"/>
                <a:cs typeface="Times New Roman" panose="02020603050405020304" pitchFamily="18" charset="0"/>
              </a:rPr>
              <a:t>Credit transfer process</a:t>
            </a:r>
          </a:p>
        </p:txBody>
      </p:sp>
      <p:pic>
        <p:nvPicPr>
          <p:cNvPr id="8" name="Picture 19" descr="C:\Users\enikitin\Documents\Никитин\Документы с рабочего стола1\форум образование\логотип ИнЕУ.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333" y="50926"/>
            <a:ext cx="825061" cy="8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1"/>
          <p:cNvSpPr txBox="1">
            <a:spLocks/>
          </p:cNvSpPr>
          <p:nvPr/>
        </p:nvSpPr>
        <p:spPr>
          <a:xfrm>
            <a:off x="910383" y="1526950"/>
            <a:ext cx="7920880" cy="3978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800" dirty="0">
              <a:solidFill>
                <a:srgbClr val="002060"/>
              </a:solidFill>
              <a:latin typeface="Times New Roman" panose="02020603050405020304" pitchFamily="18" charset="0"/>
              <a:cs typeface="Times New Roman" panose="02020603050405020304" pitchFamily="18" charset="0"/>
            </a:endParaRPr>
          </a:p>
        </p:txBody>
      </p:sp>
      <p:sp>
        <p:nvSpPr>
          <p:cNvPr id="10" name="Заголовок 1"/>
          <p:cNvSpPr txBox="1">
            <a:spLocks/>
          </p:cNvSpPr>
          <p:nvPr/>
        </p:nvSpPr>
        <p:spPr>
          <a:xfrm>
            <a:off x="457200" y="999132"/>
            <a:ext cx="8075240" cy="6803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US" sz="2400" b="1" smtClean="0">
                <a:solidFill>
                  <a:srgbClr val="1F497D"/>
                </a:solidFill>
              </a:rPr>
              <a:t>RULES ON ORGANISATION OF EDUCATIONAL PROCESS ON CREDIT TECHNOLOGY OF EDUCATION</a:t>
            </a:r>
            <a:endParaRPr lang="ru-RU" sz="2400" b="1" dirty="0" smtClean="0">
              <a:solidFill>
                <a:srgbClr val="1F497D"/>
              </a:solidFill>
            </a:endParaRPr>
          </a:p>
        </p:txBody>
      </p:sp>
      <p:sp>
        <p:nvSpPr>
          <p:cNvPr id="11" name="Прямоугольник 10"/>
          <p:cNvSpPr>
            <a:spLocks noChangeArrowheads="1"/>
          </p:cNvSpPr>
          <p:nvPr/>
        </p:nvSpPr>
        <p:spPr bwMode="auto">
          <a:xfrm>
            <a:off x="228600" y="2130425"/>
            <a:ext cx="8686800" cy="3816350"/>
          </a:xfrm>
          <a:prstGeom prst="rect">
            <a:avLst/>
          </a:prstGeom>
          <a:solidFill>
            <a:srgbClr val="FFFFFF"/>
          </a:solidFill>
          <a:ln w="9525">
            <a:solidFill>
              <a:srgbClr val="4F81BD"/>
            </a:solidFill>
            <a:miter lim="800000"/>
            <a:headEnd/>
            <a:tailEnd/>
          </a:ln>
        </p:spPr>
        <p:txBody>
          <a:bodyPr>
            <a:spAutoFit/>
          </a:bodyPr>
          <a:lstStyle/>
          <a:p>
            <a:pPr algn="just" eaLnBrk="1" hangingPunct="1">
              <a:defRPr/>
            </a:pPr>
            <a:r>
              <a:rPr lang="en-US" sz="1600" b="1" dirty="0">
                <a:solidFill>
                  <a:srgbClr val="002060"/>
                </a:solidFill>
                <a:latin typeface="Century Gothic" pitchFamily="34" charset="0"/>
                <a:cs typeface="Arial" charset="0"/>
              </a:rPr>
              <a:t>SECTION 4</a:t>
            </a:r>
            <a:r>
              <a:rPr lang="ru-RU" sz="1600" b="1" dirty="0">
                <a:solidFill>
                  <a:srgbClr val="002060"/>
                </a:solidFill>
                <a:latin typeface="Century Gothic" pitchFamily="34" charset="0"/>
                <a:cs typeface="Arial" charset="0"/>
              </a:rPr>
              <a:t>. </a:t>
            </a:r>
            <a:r>
              <a:rPr lang="en-US" sz="1600" b="1" dirty="0">
                <a:solidFill>
                  <a:srgbClr val="002060"/>
                </a:solidFill>
                <a:latin typeface="Century Gothic" pitchFamily="34" charset="0"/>
                <a:cs typeface="Arial" charset="0"/>
              </a:rPr>
              <a:t>KAZAKHSTAN CREDIT TRANSFER SYSTEM BASED ON ECTS</a:t>
            </a:r>
            <a:endParaRPr lang="ru-RU" sz="1600" b="1" dirty="0">
              <a:solidFill>
                <a:srgbClr val="002060"/>
              </a:solidFill>
              <a:latin typeface="Century Gothic" pitchFamily="34" charset="0"/>
              <a:cs typeface="Arial" charset="0"/>
            </a:endParaRPr>
          </a:p>
          <a:p>
            <a:pPr marL="174625" algn="just" eaLnBrk="1" hangingPunct="1">
              <a:defRPr/>
            </a:pPr>
            <a:r>
              <a:rPr lang="ru-RU" sz="1600" i="1" dirty="0">
                <a:solidFill>
                  <a:srgbClr val="002060"/>
                </a:solidFill>
                <a:latin typeface="Century Gothic" pitchFamily="34" charset="0"/>
                <a:cs typeface="Arial" charset="0"/>
              </a:rPr>
              <a:t>68. </a:t>
            </a:r>
            <a:r>
              <a:rPr lang="en-US" sz="1600" i="1" dirty="0">
                <a:solidFill>
                  <a:srgbClr val="002060"/>
                </a:solidFill>
                <a:latin typeface="Century Gothic" pitchFamily="34" charset="0"/>
                <a:cs typeface="Arial" charset="0"/>
              </a:rPr>
              <a:t>For the provision of academic mobility of students and recognition of educational programmes in the European educational space</a:t>
            </a:r>
            <a:r>
              <a:rPr lang="en-US" sz="1600" b="1" i="1" dirty="0">
                <a:solidFill>
                  <a:srgbClr val="002060"/>
                </a:solidFill>
                <a:latin typeface="Century Gothic" pitchFamily="34" charset="0"/>
                <a:cs typeface="Arial" charset="0"/>
              </a:rPr>
              <a:t> it is necessary to transfer Kazakhstan credits to ECTS credits.</a:t>
            </a:r>
            <a:endParaRPr lang="ru-RU" sz="1600" b="1" i="1" dirty="0">
              <a:solidFill>
                <a:srgbClr val="002060"/>
              </a:solidFill>
              <a:latin typeface="Century Gothic" pitchFamily="34" charset="0"/>
              <a:cs typeface="Arial" charset="0"/>
            </a:endParaRPr>
          </a:p>
          <a:p>
            <a:pPr marL="174625" algn="just" eaLnBrk="1" hangingPunct="1">
              <a:defRPr/>
            </a:pPr>
            <a:endParaRPr lang="ru-RU" sz="1600" i="1" dirty="0">
              <a:solidFill>
                <a:srgbClr val="002060"/>
              </a:solidFill>
              <a:latin typeface="Century Gothic" pitchFamily="34" charset="0"/>
              <a:cs typeface="Arial" charset="0"/>
            </a:endParaRPr>
          </a:p>
          <a:p>
            <a:pPr marL="174625" algn="just" eaLnBrk="1" hangingPunct="1">
              <a:defRPr/>
            </a:pPr>
            <a:r>
              <a:rPr lang="ru-RU" sz="1600" i="1" dirty="0">
                <a:solidFill>
                  <a:srgbClr val="002060"/>
                </a:solidFill>
                <a:latin typeface="Century Gothic" pitchFamily="34" charset="0"/>
                <a:cs typeface="Arial" charset="0"/>
              </a:rPr>
              <a:t>74. </a:t>
            </a:r>
            <a:r>
              <a:rPr lang="en-US" sz="1600" i="1" dirty="0">
                <a:solidFill>
                  <a:srgbClr val="002060"/>
                </a:solidFill>
                <a:latin typeface="Century Gothic" pitchFamily="34" charset="0"/>
                <a:cs typeface="Arial" charset="0"/>
              </a:rPr>
              <a:t>Transfer of credits ECTS to credits of the Republic of Kazakhstan</a:t>
            </a:r>
            <a:r>
              <a:rPr lang="en-US" sz="1600" b="1" i="1" dirty="0">
                <a:solidFill>
                  <a:srgbClr val="002060"/>
                </a:solidFill>
                <a:latin typeface="Century Gothic" pitchFamily="34" charset="0"/>
                <a:cs typeface="Arial" charset="0"/>
              </a:rPr>
              <a:t> is carried out by dividing the ECTS credits in the conversion factor </a:t>
            </a:r>
            <a:r>
              <a:rPr lang="en-US" sz="1600" i="1" dirty="0">
                <a:solidFill>
                  <a:srgbClr val="002060"/>
                </a:solidFill>
                <a:latin typeface="Century Gothic" pitchFamily="34" charset="0"/>
                <a:cs typeface="Arial" charset="0"/>
              </a:rPr>
              <a:t>depending on density 1 ECTS credit for each discipline</a:t>
            </a:r>
            <a:r>
              <a:rPr lang="en-US" sz="1600" b="1" i="1" dirty="0">
                <a:solidFill>
                  <a:srgbClr val="002060"/>
                </a:solidFill>
                <a:latin typeface="Century Gothic" pitchFamily="34" charset="0"/>
                <a:cs typeface="Arial" charset="0"/>
              </a:rPr>
              <a:t> in the range of 1.5 to 1.8.</a:t>
            </a:r>
            <a:endParaRPr lang="ru-RU" sz="1600" b="1" i="1" dirty="0">
              <a:solidFill>
                <a:srgbClr val="002060"/>
              </a:solidFill>
              <a:latin typeface="Century Gothic" pitchFamily="34" charset="0"/>
              <a:cs typeface="Arial" charset="0"/>
            </a:endParaRPr>
          </a:p>
          <a:p>
            <a:pPr algn="just" eaLnBrk="1" hangingPunct="1">
              <a:defRPr/>
            </a:pPr>
            <a:r>
              <a:rPr lang="ru-RU" sz="1600" dirty="0">
                <a:solidFill>
                  <a:srgbClr val="002060"/>
                </a:solidFill>
                <a:latin typeface="Century Gothic" pitchFamily="34" charset="0"/>
                <a:cs typeface="Arial" charset="0"/>
              </a:rPr>
              <a:t>      </a:t>
            </a:r>
          </a:p>
          <a:p>
            <a:pPr algn="just" eaLnBrk="1" hangingPunct="1">
              <a:defRPr/>
            </a:pPr>
            <a:r>
              <a:rPr lang="en-US" sz="1600" b="1" dirty="0">
                <a:solidFill>
                  <a:srgbClr val="002060"/>
                </a:solidFill>
                <a:latin typeface="Century Gothic" pitchFamily="34" charset="0"/>
                <a:cs typeface="Arial" charset="0"/>
              </a:rPr>
              <a:t>SECTION 5. ACADEMIC MOBILITY IN THE MODEL OF KAZAKHSTAN CREDIT TRANSFER BASED ON ECTS</a:t>
            </a:r>
            <a:endParaRPr lang="ru-RU" sz="1600" dirty="0">
              <a:solidFill>
                <a:srgbClr val="002060"/>
              </a:solidFill>
              <a:latin typeface="Century Gothic" pitchFamily="34" charset="0"/>
              <a:cs typeface="Arial" charset="0"/>
            </a:endParaRPr>
          </a:p>
          <a:p>
            <a:pPr marL="174625" algn="just" eaLnBrk="1" hangingPunct="1">
              <a:defRPr/>
            </a:pPr>
            <a:r>
              <a:rPr lang="ru-RU" sz="1600" dirty="0">
                <a:solidFill>
                  <a:srgbClr val="002060"/>
                </a:solidFill>
                <a:latin typeface="Century Gothic" pitchFamily="34" charset="0"/>
                <a:cs typeface="Arial" charset="0"/>
              </a:rPr>
              <a:t>81. </a:t>
            </a:r>
            <a:r>
              <a:rPr lang="en-US" sz="1600" b="1" dirty="0">
                <a:solidFill>
                  <a:srgbClr val="002060"/>
                </a:solidFill>
                <a:latin typeface="Century Gothic" pitchFamily="34" charset="0"/>
                <a:cs typeface="Arial" charset="0"/>
              </a:rPr>
              <a:t>University develops and approves the procedure of credit transfer</a:t>
            </a:r>
            <a:r>
              <a:rPr lang="en-US" sz="1600" dirty="0">
                <a:solidFill>
                  <a:srgbClr val="002060"/>
                </a:solidFill>
                <a:latin typeface="Century Gothic" pitchFamily="34" charset="0"/>
                <a:cs typeface="Arial" charset="0"/>
              </a:rPr>
              <a:t> based on ECTS, which is the main document on the use of ECTS in university</a:t>
            </a:r>
            <a:endParaRPr lang="ru-RU" sz="1600" dirty="0">
              <a:solidFill>
                <a:srgbClr val="002060"/>
              </a:solidFill>
              <a:latin typeface="Century Gothic" pitchFamily="34" charset="0"/>
              <a:cs typeface="Arial" charset="0"/>
            </a:endParaRPr>
          </a:p>
          <a:p>
            <a:pPr marL="174625" algn="just" eaLnBrk="1" hangingPunct="1">
              <a:defRPr/>
            </a:pPr>
            <a:endParaRPr lang="ru-RU" sz="1600" dirty="0">
              <a:solidFill>
                <a:srgbClr val="002060"/>
              </a:solidFill>
              <a:latin typeface="Century Gothic" pitchFamily="34" charset="0"/>
              <a:cs typeface="Arial" charset="0"/>
            </a:endParaRPr>
          </a:p>
          <a:p>
            <a:pPr marL="174625" algn="just" eaLnBrk="1" hangingPunct="1">
              <a:defRPr/>
            </a:pPr>
            <a:r>
              <a:rPr lang="ru-RU" sz="1600" dirty="0">
                <a:solidFill>
                  <a:srgbClr val="002060"/>
                </a:solidFill>
                <a:latin typeface="Century Gothic" pitchFamily="34" charset="0"/>
                <a:cs typeface="Arial" charset="0"/>
              </a:rPr>
              <a:t>93. </a:t>
            </a:r>
            <a:r>
              <a:rPr lang="en-US" sz="1600" b="1" dirty="0">
                <a:solidFill>
                  <a:srgbClr val="002060"/>
                </a:solidFill>
                <a:latin typeface="Century Gothic" pitchFamily="34" charset="0"/>
                <a:cs typeface="Arial" charset="0"/>
              </a:rPr>
              <a:t>The final document confirming student mobility programme is a transcript</a:t>
            </a:r>
            <a:r>
              <a:rPr lang="en-US" sz="1600" dirty="0">
                <a:solidFill>
                  <a:srgbClr val="002060"/>
                </a:solidFill>
                <a:latin typeface="Century Gothic" pitchFamily="34" charset="0"/>
                <a:cs typeface="Arial" charset="0"/>
              </a:rPr>
              <a:t>.</a:t>
            </a:r>
            <a:r>
              <a:rPr lang="en-US" b="1" dirty="0">
                <a:solidFill>
                  <a:srgbClr val="002060"/>
                </a:solidFill>
                <a:latin typeface="Century Gothic" pitchFamily="34" charset="0"/>
                <a:cs typeface="Arial" charset="0"/>
              </a:rPr>
              <a:t> </a:t>
            </a:r>
            <a:endParaRPr lang="ru-RU" dirty="0">
              <a:solidFill>
                <a:srgbClr val="002060"/>
              </a:solidFill>
              <a:latin typeface="Century Gothic" pitchFamily="34" charset="0"/>
              <a:cs typeface="Arial" charset="0"/>
            </a:endParaRPr>
          </a:p>
        </p:txBody>
      </p:sp>
    </p:spTree>
    <p:extLst>
      <p:ext uri="{BB962C8B-B14F-4D97-AF65-F5344CB8AC3E}">
        <p14:creationId xmlns:p14="http://schemas.microsoft.com/office/powerpoint/2010/main" val="1370870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702</Words>
  <Application>Microsoft Office PowerPoint</Application>
  <PresentationFormat>Экран (4:3)</PresentationFormat>
  <Paragraphs>87</Paragraphs>
  <Slides>11</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Century Gothic</vt:lpstr>
      <vt:lpstr>Times New Roman</vt:lpstr>
      <vt:lpstr>Тема Office</vt:lpstr>
      <vt:lpstr>Innovative University of Eurasia  Pavlodar Kazakhstan  </vt:lpstr>
      <vt:lpstr>Innovative University of Eurasia</vt:lpstr>
      <vt:lpstr>Credit system used at the institution</vt:lpstr>
      <vt:lpstr>Credit system used at the institution</vt:lpstr>
      <vt:lpstr>Alignment (or lack of) with the Bologna Process</vt:lpstr>
      <vt:lpstr>Use (or lack of) ECTS</vt:lpstr>
      <vt:lpstr>Administration structure supporting student mobility</vt:lpstr>
      <vt:lpstr>Student mobility process</vt:lpstr>
      <vt:lpstr>Credit transfer process</vt:lpstr>
      <vt:lpstr>Grade conversion process</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Образовательные программы,  представленные к аккредитации в 2016-2017 учебном году</dc:title>
  <dc:creator>Акмарал Кадырова</dc:creator>
  <cp:lastModifiedBy>Нурболат</cp:lastModifiedBy>
  <cp:revision>140</cp:revision>
  <dcterms:created xsi:type="dcterms:W3CDTF">2016-11-29T11:58:02Z</dcterms:created>
  <dcterms:modified xsi:type="dcterms:W3CDTF">2017-11-13T04:54:22Z</dcterms:modified>
</cp:coreProperties>
</file>