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76" r:id="rId4"/>
    <p:sldId id="257" r:id="rId5"/>
    <p:sldId id="275" r:id="rId6"/>
    <p:sldId id="270" r:id="rId7"/>
    <p:sldId id="261" r:id="rId8"/>
    <p:sldId id="267" r:id="rId9"/>
    <p:sldId id="263" r:id="rId10"/>
    <p:sldId id="274" r:id="rId11"/>
    <p:sldId id="264" r:id="rId12"/>
    <p:sldId id="265" r:id="rId13"/>
    <p:sldId id="266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276" autoAdjust="0"/>
  </p:normalViewPr>
  <p:slideViewPr>
    <p:cSldViewPr snapToGrid="0">
      <p:cViewPr varScale="1">
        <p:scale>
          <a:sx n="65" d="100"/>
          <a:sy n="65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E074E-FC3B-4250-8124-4AB49CB803C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36E84-7324-4EAD-A409-B6FC76D51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9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6E84-7324-4EAD-A409-B6FC76D519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79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Ects</a:t>
            </a:r>
            <a:r>
              <a:rPr lang="en-US" dirty="0"/>
              <a:t> le </a:t>
            </a:r>
            <a:r>
              <a:rPr lang="en-US" dirty="0" err="1"/>
              <a:t>elaqedar</a:t>
            </a:r>
            <a:r>
              <a:rPr lang="en-US" dirty="0"/>
              <a:t> </a:t>
            </a:r>
            <a:r>
              <a:rPr lang="en-US" dirty="0" err="1"/>
              <a:t>qanunvericilik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6E84-7324-4EAD-A409-B6FC76D519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0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was accepted as a pilot university for the introduction of the Bologna credit education. However, </a:t>
            </a:r>
            <a:r>
              <a:rPr lang="en-GB" sz="1200" dirty="0"/>
              <a:t>Bologna Qualifications Framework has been fully launched in our institution  in 2015 </a:t>
            </a:r>
          </a:p>
          <a:p>
            <a:endParaRPr lang="en-GB" sz="1200" dirty="0"/>
          </a:p>
          <a:p>
            <a:r>
              <a:rPr lang="en-GB" sz="1200" dirty="0"/>
              <a:t>Three circled system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6E84-7324-4EAD-A409-B6FC76D519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84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6E84-7324-4EAD-A409-B6FC76D519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6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200" dirty="0"/>
              <a:t>Office of Foreign Relations is responsible to manage and organize student mobility.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200" dirty="0"/>
              <a:t>Respective faculty is responsible to assist a student to prepare the learning agreement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6E84-7324-4EAD-A409-B6FC76D519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82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Calling for applications</a:t>
            </a:r>
            <a:r>
              <a:rPr lang="en-US" baseline="0" dirty="0"/>
              <a:t> 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6E84-7324-4EAD-A409-B6FC76D519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45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student pass the course which are not included in his/her program, credits are recognized in the framework of free credits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6E84-7324-4EAD-A409-B6FC76D519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70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- Erasmus + (8-10 universities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6E84-7324-4EAD-A409-B6FC76D519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22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ONE SEMESTER</a:t>
            </a:r>
            <a:r>
              <a:rPr lang="en-US" baseline="0" dirty="0"/>
              <a:t> STUDENT OBTAIN CHANCE FOR 2 MAKE UP EXAM ACCORDING TO EDUCATION LAW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6E84-7324-4EAD-A409-B6FC76D519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5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suleymanli@beu.edu.az" TargetMode="External"/><Relationship Id="rId2" Type="http://schemas.openxmlformats.org/officeDocument/2006/relationships/hyperlink" Target="mailto:nnemetova@beu.edu.a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865120"/>
            <a:ext cx="8915399" cy="226278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Baku Engineering University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280299"/>
            <a:ext cx="8915399" cy="1126283"/>
          </a:xfrm>
        </p:spPr>
        <p:txBody>
          <a:bodyPr>
            <a:normAutofit lnSpcReduction="10000"/>
          </a:bodyPr>
          <a:lstStyle/>
          <a:p>
            <a:pPr algn="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Nargiz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Nahmatova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27.11.2017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467" y="200001"/>
            <a:ext cx="4058633" cy="118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06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Decision making process</a:t>
            </a:r>
          </a:p>
          <a:p>
            <a:pPr lvl="2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ranking, top applicants are selected to nominate at host university.</a:t>
            </a:r>
          </a:p>
          <a:p>
            <a:pPr lvl="2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university selects the final candidates for mobility. </a:t>
            </a: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Student mobility period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IR, representative of department and student collaborate in the process of preparation leaning agreement 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mobility starts, changes could be made in learning agreements. All changes should be agreed with home and host universities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ECTS recognition is confirmed in advance between a student and respective faculty to avoid any misunderstanding after student mobility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Evaluating process at the end of mobility</a:t>
            </a:r>
          </a:p>
          <a:p>
            <a:pPr lvl="2"/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recognition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Student mobility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492" y="131167"/>
            <a:ext cx="1971778" cy="5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11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transfer process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 for each field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(240 ECTS):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 ECTS for subject area courses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ECTS for non-subject area courses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ECTS for foreign language</a:t>
            </a:r>
          </a:p>
          <a:p>
            <a:pPr marL="514350" indent="-514350">
              <a:buFont typeface="+mj-lt"/>
              <a:buAutoNum type="arabicPeriod"/>
            </a:pP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ECTS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 and thesis work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492" y="131167"/>
            <a:ext cx="1971778" cy="5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3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transfer process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of BSc Program – 4 years</a:t>
            </a:r>
          </a:p>
          <a:p>
            <a:pPr lvl="2"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semesters</a:t>
            </a:r>
          </a:p>
          <a:p>
            <a:pPr lvl="3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weeks  - lectures, labs, etc.</a:t>
            </a:r>
          </a:p>
          <a:p>
            <a:pPr lvl="3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weeks – exams</a:t>
            </a:r>
          </a:p>
          <a:p>
            <a:pPr lvl="2"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8-th semester </a:t>
            </a:r>
          </a:p>
          <a:p>
            <a:pPr lvl="3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weeks – internship - 21 credits </a:t>
            </a:r>
          </a:p>
          <a:p>
            <a:pPr lvl="3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weeks – Thesis- 9 credits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492" y="131167"/>
            <a:ext cx="1971778" cy="5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9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transfer process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038908" cy="377762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of MSc Program – 2 years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2017 September </a:t>
            </a:r>
          </a:p>
          <a:p>
            <a:pPr marL="342900" lvl="1" indent="-34290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Semesters for lectures, labs, etc.</a:t>
            </a:r>
          </a:p>
          <a:p>
            <a:pPr lvl="2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semester – 15 weeks</a:t>
            </a:r>
          </a:p>
          <a:p>
            <a:pPr lvl="2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weeks – exams</a:t>
            </a:r>
          </a:p>
          <a:p>
            <a:pPr marL="342900" lvl="1" indent="-34290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Semester for Internship and MSc Thesis </a:t>
            </a:r>
          </a:p>
          <a:p>
            <a:pPr marL="1200150" lvl="3" indent="-342900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 – 4 weeks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of MSc Program – 2 years 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2017 September </a:t>
            </a:r>
          </a:p>
          <a:p>
            <a:pPr lvl="2">
              <a:defRPr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and Second semester 15 weeks </a:t>
            </a:r>
          </a:p>
          <a:p>
            <a:pPr lvl="2">
              <a:defRPr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and Fourth semesters</a:t>
            </a:r>
          </a:p>
          <a:p>
            <a:pPr lvl="3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+ 4 weeks for practical and academic internship</a:t>
            </a:r>
          </a:p>
          <a:p>
            <a:pPr lvl="3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weeks thesis writing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492" y="131167"/>
            <a:ext cx="1971778" cy="5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38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5506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Grade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492" y="131167"/>
            <a:ext cx="1971778" cy="574831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640728"/>
              </p:ext>
            </p:extLst>
          </p:nvPr>
        </p:nvGraphicFramePr>
        <p:xfrm>
          <a:off x="2592925" y="2743202"/>
          <a:ext cx="6686550" cy="2881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7435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BEU GRADES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7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100-91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90-81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VERY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7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80-71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70-61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SATISFACTORY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7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60-51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SUFFICIENT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7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FAILED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2925" y="1862051"/>
            <a:ext cx="1988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Affairs </a:t>
            </a:r>
          </a:p>
        </p:txBody>
      </p:sp>
    </p:spTree>
    <p:extLst>
      <p:ext uri="{BB962C8B-B14F-4D97-AF65-F5344CB8AC3E}">
        <p14:creationId xmlns:p14="http://schemas.microsoft.com/office/powerpoint/2010/main" val="32300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62545"/>
            <a:ext cx="8915400" cy="424867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</a:p>
          <a:p>
            <a:pPr marL="0" indent="0" algn="ctr">
              <a:buNone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Sagh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olun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beu.edu.az</a:t>
            </a:r>
          </a:p>
          <a:p>
            <a:pPr marL="0" indent="0" algn="ctr">
              <a:buNone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nnemetova@beu.edu.az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rsuleymanli@beu.edu.az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492" y="131167"/>
            <a:ext cx="1971778" cy="5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2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BA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349" y="417298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Baku Engineering University </a:t>
            </a:r>
          </a:p>
        </p:txBody>
      </p:sp>
      <p:pic>
        <p:nvPicPr>
          <p:cNvPr id="1026" name="Picture 2" descr="Képtalálat a következőre: „BAKU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18" y="1502412"/>
            <a:ext cx="3738930" cy="202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77149" y="3625678"/>
            <a:ext cx="3987614" cy="895116"/>
          </a:xfrm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6492" y="131167"/>
            <a:ext cx="1971778" cy="574831"/>
          </a:xfrm>
          <a:prstGeom prst="rect">
            <a:avLst/>
          </a:prstGeom>
        </p:spPr>
      </p:pic>
      <p:pic>
        <p:nvPicPr>
          <p:cNvPr id="1032" name="Picture 8" descr="Image result for BAK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26" y="4299963"/>
            <a:ext cx="3342141" cy="222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BAKU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392" y="1744243"/>
            <a:ext cx="3439342" cy="221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AK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59" y="3738228"/>
            <a:ext cx="3321152" cy="2061169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2965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995294"/>
          </a:xfrm>
        </p:spPr>
        <p:txBody>
          <a:bodyPr/>
          <a:lstStyle/>
          <a:p>
            <a:r>
              <a:rPr lang="en-US" dirty="0"/>
              <a:t>Baku Engineering University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</a:t>
            </a:r>
            <a:r>
              <a:rPr lang="en-US" sz="2000" dirty="0"/>
              <a:t>Established in 2017 </a:t>
            </a:r>
            <a:br>
              <a:rPr lang="en-US" sz="2000" dirty="0"/>
            </a:br>
            <a:r>
              <a:rPr lang="en-US" sz="2000" dirty="0"/>
              <a:t>- Erasmus + (8-10 universities )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Mevlana</a:t>
            </a:r>
            <a:r>
              <a:rPr lang="en-US" sz="2000" dirty="0"/>
              <a:t> Exchange University </a:t>
            </a:r>
            <a:br>
              <a:rPr lang="en-US" sz="2000" dirty="0"/>
            </a:br>
            <a:r>
              <a:rPr lang="en-US" sz="2000" dirty="0"/>
              <a:t>- bilateral relations – 20 universities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716" y="2126411"/>
            <a:ext cx="2198954" cy="1649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492" y="131167"/>
            <a:ext cx="1971778" cy="574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80" y="3955825"/>
            <a:ext cx="4743796" cy="266838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31" y="3406714"/>
            <a:ext cx="2190827" cy="1643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04" y="4311166"/>
            <a:ext cx="1764366" cy="1736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52" y="3376875"/>
            <a:ext cx="1884218" cy="14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5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Information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system used at the institution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 (or lack of) with the Bologna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(or lack of) ECTS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structure supporting student mobility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mobility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transfer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conversion process</a:t>
            </a:r>
          </a:p>
        </p:txBody>
      </p:sp>
    </p:spTree>
    <p:extLst>
      <p:ext uri="{BB962C8B-B14F-4D97-AF65-F5344CB8AC3E}">
        <p14:creationId xmlns:p14="http://schemas.microsoft.com/office/powerpoint/2010/main" val="46784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Credit system used at the institution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ECTS – is implemented by governmental law by Ministry of Education of AR.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Baku Engineering University 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20</a:t>
            </a:r>
            <a:r>
              <a:rPr lang="az-Latn-A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integrated to Bologna Process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education in BEU  includes 3 levels:</a:t>
            </a:r>
          </a:p>
          <a:p>
            <a:pPr lvl="2"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Cycle – Bachelor 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Cycle – Master </a:t>
            </a:r>
          </a:p>
          <a:p>
            <a:pPr lvl="2"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Cycle – Doctoral (PhD) 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BEU uses</a:t>
            </a:r>
            <a:r>
              <a:rPr lang="az-Latn-A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procedures </a:t>
            </a:r>
            <a:r>
              <a:rPr lang="az-Latn-A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Bologna</a:t>
            </a:r>
            <a:r>
              <a:rPr lang="az-Latn-A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for the students at Bachelor’s and Master’s</a:t>
            </a:r>
            <a:r>
              <a:rPr lang="az-Latn-A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levels.</a:t>
            </a:r>
          </a:p>
          <a:p>
            <a:pPr lvl="1" algn="just"/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cycle (PhD), but so far ECTS is not adopted yet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492" y="131167"/>
            <a:ext cx="1971778" cy="5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4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 (or lack of) with the Bologna Process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Azerbaijan joined Bologna Process in 2005 at Bergen Summit</a:t>
            </a:r>
          </a:p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 standard and program on Higher Education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Rules, regulations, executive orders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492" y="131167"/>
            <a:ext cx="1971778" cy="5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4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52290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Credit system used at the institution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>
                <a:solidFill>
                  <a:srgbClr val="6E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BSc Programs</a:t>
            </a:r>
          </a:p>
          <a:p>
            <a:pPr lvl="1"/>
            <a:r>
              <a:rPr lang="en-US" sz="2400" dirty="0">
                <a:solidFill>
                  <a:srgbClr val="6E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student has to get 240 ECTS</a:t>
            </a:r>
          </a:p>
          <a:p>
            <a:pPr lvl="1"/>
            <a:r>
              <a:rPr lang="en-US" sz="2400" dirty="0">
                <a:solidFill>
                  <a:srgbClr val="6E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semester – 30 ECTS – for a year = 60 ECTS  </a:t>
            </a:r>
          </a:p>
          <a:p>
            <a:pPr lvl="1"/>
            <a:r>
              <a:rPr lang="en-US" sz="2400" i="1" dirty="0"/>
              <a:t>~  80 % mandatory disciplines and 20 % elective disciplines</a:t>
            </a:r>
            <a:endParaRPr lang="en-US" sz="2400" dirty="0">
              <a:solidFill>
                <a:srgbClr val="6E6E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6E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az-Latn-AZ" sz="2400" b="1" dirty="0">
                <a:solidFill>
                  <a:srgbClr val="6E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6E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az-Latn-AZ" sz="2400" b="1" dirty="0">
                <a:solidFill>
                  <a:srgbClr val="6E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6E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</a:p>
          <a:p>
            <a:pPr lvl="1"/>
            <a:r>
              <a:rPr lang="en-US" sz="2400" dirty="0">
                <a:solidFill>
                  <a:srgbClr val="6E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student has to </a:t>
            </a:r>
            <a:r>
              <a:rPr lang="az-Latn-AZ" sz="2400" dirty="0">
                <a:solidFill>
                  <a:srgbClr val="6E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120 ECTS</a:t>
            </a:r>
          </a:p>
          <a:p>
            <a:pPr lvl="1"/>
            <a:r>
              <a:rPr lang="en-US" sz="2400" dirty="0">
                <a:solidFill>
                  <a:srgbClr val="6E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semester </a:t>
            </a:r>
            <a:r>
              <a:rPr lang="az-Latn-AZ" sz="2400" dirty="0">
                <a:solidFill>
                  <a:srgbClr val="6E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30 ECTS</a:t>
            </a:r>
          </a:p>
          <a:p>
            <a:r>
              <a:rPr lang="en-US" sz="2400" b="1" dirty="0">
                <a:solidFill>
                  <a:srgbClr val="6E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both </a:t>
            </a:r>
            <a:r>
              <a:rPr lang="az-Latn-AZ" sz="2400" b="1" dirty="0">
                <a:solidFill>
                  <a:srgbClr val="6E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>
                <a:solidFill>
                  <a:srgbClr val="6E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 is required </a:t>
            </a:r>
            <a:r>
              <a:rPr lang="az-Latn-AZ" sz="2400" b="1" dirty="0">
                <a:solidFill>
                  <a:srgbClr val="6E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</a:t>
            </a:r>
            <a:r>
              <a:rPr lang="en-US" sz="2400" b="1" dirty="0">
                <a:solidFill>
                  <a:srgbClr val="6E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attendance in the each course.</a:t>
            </a:r>
            <a:endParaRPr lang="az-Latn-AZ" sz="2400" b="1" dirty="0">
              <a:solidFill>
                <a:srgbClr val="6E6E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492" y="131167"/>
            <a:ext cx="1971778" cy="5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3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Administration structure supporting student mobility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Relations office (vice dean for international relations)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Level 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of department – vice head of department on education/exchange programs 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advisor each class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Affairs Department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492" y="131167"/>
            <a:ext cx="1971778" cy="5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3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Student mobility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9127" y="1600201"/>
            <a:ext cx="9135485" cy="4509654"/>
          </a:xfrm>
        </p:spPr>
        <p:txBody>
          <a:bodyPr>
            <a:normAutofit fontScale="77500" lnSpcReduction="20000"/>
          </a:bodyPr>
          <a:lstStyle/>
          <a:p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Announcement to students </a:t>
            </a:r>
          </a:p>
          <a:p>
            <a:pPr lvl="1"/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website </a:t>
            </a:r>
          </a:p>
          <a:p>
            <a:pPr lvl="1"/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meetings</a:t>
            </a:r>
          </a:p>
          <a:p>
            <a:pPr lvl="1"/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class advisers </a:t>
            </a:r>
          </a:p>
          <a:p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Applying online to International relations office</a:t>
            </a:r>
          </a:p>
          <a:p>
            <a:pPr lvl="1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International Relations sets the eligibility and mobility (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e.i.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draft of learning agreement) requirements agreed with the host university</a:t>
            </a:r>
            <a:endParaRPr lang="en-GB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Evaluating process</a:t>
            </a:r>
          </a:p>
          <a:p>
            <a:pPr lvl="1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Foreign Relations </a:t>
            </a:r>
          </a:p>
          <a:p>
            <a:pPr lvl="2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evaluates applications based on criteria</a:t>
            </a:r>
            <a:endParaRPr lang="en-GB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492" y="131167"/>
            <a:ext cx="1971778" cy="5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1048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499</TotalTime>
  <Words>790</Words>
  <Application>Microsoft Office PowerPoint</Application>
  <PresentationFormat>Szélesvásznú</PresentationFormat>
  <Paragraphs>146</Paragraphs>
  <Slides>15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Wisp</vt:lpstr>
      <vt:lpstr>Baku Engineering University </vt:lpstr>
      <vt:lpstr>Baku Engineering University </vt:lpstr>
      <vt:lpstr>Baku Engineering University   - Established in 2017  - Erasmus + (8-10 universities ) - Mevlana Exchange University  - bilateral relations – 20 universities  </vt:lpstr>
      <vt:lpstr>Agenda </vt:lpstr>
      <vt:lpstr>2. Credit system used at the institution</vt:lpstr>
      <vt:lpstr>3. Alignment (or lack of) with the Bologna Process</vt:lpstr>
      <vt:lpstr>4. Credit system used at the institution</vt:lpstr>
      <vt:lpstr>5. Administration structure supporting student mobility </vt:lpstr>
      <vt:lpstr>6. Student mobility process</vt:lpstr>
      <vt:lpstr>PowerPoint-bemutató</vt:lpstr>
      <vt:lpstr>7. Credit transfer process </vt:lpstr>
      <vt:lpstr>7. Credit transfer process</vt:lpstr>
      <vt:lpstr>7. Credit transfer process</vt:lpstr>
      <vt:lpstr>8. Grade conversion process</vt:lpstr>
      <vt:lpstr>PowerPoint-bemutató</vt:lpstr>
    </vt:vector>
  </TitlesOfParts>
  <Company>DELL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Baku Engineering University</dc:title>
  <dc:creator>DELL</dc:creator>
  <cp:lastModifiedBy>Dr. Monostori Tamás</cp:lastModifiedBy>
  <cp:revision>36</cp:revision>
  <dcterms:created xsi:type="dcterms:W3CDTF">2017-11-27T04:53:27Z</dcterms:created>
  <dcterms:modified xsi:type="dcterms:W3CDTF">2017-11-27T16:04:34Z</dcterms:modified>
</cp:coreProperties>
</file>