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76" r:id="rId3"/>
    <p:sldId id="282" r:id="rId4"/>
    <p:sldId id="288" r:id="rId5"/>
    <p:sldId id="283" r:id="rId6"/>
    <p:sldId id="285" r:id="rId7"/>
    <p:sldId id="286" r:id="rId8"/>
    <p:sldId id="289" r:id="rId9"/>
    <p:sldId id="291" r:id="rId10"/>
    <p:sldId id="292" r:id="rId11"/>
    <p:sldId id="287" r:id="rId12"/>
    <p:sldId id="29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16" autoAdjust="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13-Nov-17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13-Nov-17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47937"/>
            <a:ext cx="7772400" cy="536575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Baku Engineering University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City: </a:t>
            </a:r>
            <a:r>
              <a:rPr lang="en-GB" dirty="0" smtClean="0">
                <a:solidFill>
                  <a:srgbClr val="C00000"/>
                </a:solidFill>
              </a:rPr>
              <a:t>Khirdalan/Baku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Country: </a:t>
            </a:r>
            <a:r>
              <a:rPr lang="en-GB" dirty="0" smtClean="0">
                <a:solidFill>
                  <a:srgbClr val="C00000"/>
                </a:solidFill>
              </a:rPr>
              <a:t>Azerbaijan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208" y="4066"/>
            <a:ext cx="4058633" cy="1183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www.beu.edu.az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768779"/>
            <a:ext cx="8724900" cy="45259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Duration of MSc Program – 2 years</a:t>
            </a:r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3 Semesters for lectures, labs, etc.</a:t>
            </a:r>
          </a:p>
          <a:p>
            <a:pPr lvl="2">
              <a:defRPr/>
            </a:pPr>
            <a:r>
              <a:rPr lang="en-US" dirty="0"/>
              <a:t>Each semester – 15 weeks</a:t>
            </a:r>
          </a:p>
          <a:p>
            <a:pPr lvl="2">
              <a:defRPr/>
            </a:pPr>
            <a:r>
              <a:rPr lang="en-US" dirty="0"/>
              <a:t>5 weeks – exams</a:t>
            </a:r>
          </a:p>
          <a:p>
            <a:pPr lvl="2">
              <a:defRPr/>
            </a:pPr>
            <a:endParaRPr lang="en-US" dirty="0"/>
          </a:p>
          <a:p>
            <a:pPr marL="679450" lvl="1" indent="-342900">
              <a:defRPr/>
            </a:pPr>
            <a:r>
              <a:rPr lang="en-US" sz="2400" dirty="0"/>
              <a:t>1 Semester for Internship and MSc Thesis</a:t>
            </a:r>
          </a:p>
          <a:p>
            <a:pPr marL="1028700" lvl="2" indent="-342900">
              <a:defRPr/>
            </a:pPr>
            <a:r>
              <a:rPr lang="en-US" dirty="0"/>
              <a:t>Internship – 4 weeks</a:t>
            </a:r>
          </a:p>
          <a:p>
            <a:pPr marL="1028700" lvl="2" indent="-342900">
              <a:defRPr/>
            </a:pPr>
            <a:endParaRPr lang="en-US" dirty="0"/>
          </a:p>
          <a:p>
            <a:endParaRPr lang="ru-RU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245596" cy="487362"/>
          </a:xfrm>
        </p:spPr>
        <p:txBody>
          <a:bodyPr/>
          <a:lstStyle/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91565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19557"/>
            <a:ext cx="2371550" cy="49381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748509"/>
            <a:ext cx="5245596" cy="487362"/>
          </a:xfrm>
        </p:spPr>
        <p:txBody>
          <a:bodyPr/>
          <a:lstStyle/>
          <a:p>
            <a:r>
              <a:rPr lang="az-Latn-AZ" sz="2800" dirty="0" smtClean="0"/>
              <a:t>Grade conversion process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986007"/>
            <a:ext cx="6408712" cy="3365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522" y="2060848"/>
            <a:ext cx="313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Alphabetical System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19557"/>
            <a:ext cx="2371550" cy="493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0500" y="2636912"/>
            <a:ext cx="87249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Thank you for your attention!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520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8261"/>
            <a:ext cx="5245596" cy="487362"/>
          </a:xfrm>
        </p:spPr>
        <p:txBody>
          <a:bodyPr/>
          <a:lstStyle/>
          <a:p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64426"/>
            <a:ext cx="8724900" cy="37052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Credit system used at the institution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Alignment (or lack of) with the Bologna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Use (or lack of) 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Administration structure supporting student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Student mobility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Credit transfer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Grade conversion process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59" y="326"/>
            <a:ext cx="4060288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175541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87" y="265700"/>
            <a:ext cx="5965676" cy="648072"/>
          </a:xfrm>
        </p:spPr>
        <p:txBody>
          <a:bodyPr/>
          <a:lstStyle/>
          <a:p>
            <a:r>
              <a:rPr lang="en-GB" sz="2800" dirty="0"/>
              <a:t>Credit system used at the institution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35463"/>
            <a:ext cx="7909893" cy="3705275"/>
          </a:xfrm>
        </p:spPr>
        <p:txBody>
          <a:bodyPr/>
          <a:lstStyle/>
          <a:p>
            <a:pPr algn="just"/>
            <a:r>
              <a:rPr lang="en-GB" sz="2400" dirty="0"/>
              <a:t>In Azerbaijan the ECTS system has been implemented by the governmental law since 2005 (Ministry of Education).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BEU </a:t>
            </a:r>
            <a:r>
              <a:rPr lang="en-US" sz="2400" dirty="0" smtClean="0"/>
              <a:t>uses</a:t>
            </a:r>
            <a:r>
              <a:rPr lang="az-Latn-AZ" sz="2400" dirty="0" smtClean="0"/>
              <a:t> </a:t>
            </a:r>
            <a:r>
              <a:rPr lang="az-Latn-AZ" sz="2400" dirty="0"/>
              <a:t>the procedures of the </a:t>
            </a:r>
            <a:r>
              <a:rPr lang="az-Latn-AZ" sz="2400" dirty="0" smtClean="0"/>
              <a:t>Bolo</a:t>
            </a:r>
            <a:r>
              <a:rPr lang="en-US" sz="2400" dirty="0" smtClean="0"/>
              <a:t>gna</a:t>
            </a:r>
            <a:r>
              <a:rPr lang="az-Latn-AZ" sz="2400" dirty="0" smtClean="0"/>
              <a:t> </a:t>
            </a:r>
            <a:r>
              <a:rPr lang="az-Latn-AZ" sz="2400" dirty="0"/>
              <a:t>process </a:t>
            </a:r>
            <a:r>
              <a:rPr lang="az-Latn-AZ" sz="2400" dirty="0" smtClean="0"/>
              <a:t>for </a:t>
            </a:r>
            <a:r>
              <a:rPr lang="az-Latn-AZ" sz="2400" dirty="0"/>
              <a:t>the students at </a:t>
            </a:r>
            <a:r>
              <a:rPr lang="az-Latn-AZ" sz="2400" dirty="0" smtClean="0"/>
              <a:t>Bachelor’s</a:t>
            </a:r>
            <a:r>
              <a:rPr lang="en-US" sz="2400" dirty="0" smtClean="0"/>
              <a:t> and </a:t>
            </a:r>
            <a:r>
              <a:rPr lang="az-Latn-AZ" sz="2400" dirty="0" smtClean="0"/>
              <a:t>Master’s </a:t>
            </a:r>
            <a:r>
              <a:rPr lang="en-US" sz="2400" dirty="0" smtClean="0"/>
              <a:t>levels.</a:t>
            </a:r>
            <a:endParaRPr lang="tr-TR" sz="2400" dirty="0" smtClean="0"/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We have 3</a:t>
            </a:r>
            <a:r>
              <a:rPr lang="en-US" sz="2400" dirty="0" smtClean="0"/>
              <a:t>`</a:t>
            </a:r>
            <a:r>
              <a:rPr lang="tr-TR" sz="2400" dirty="0" smtClean="0"/>
              <a:t>rd cycle</a:t>
            </a:r>
            <a:r>
              <a:rPr lang="en-US" sz="2400" dirty="0" smtClean="0"/>
              <a:t> (PhD), but so far ECTS is not adopted for it</a:t>
            </a:r>
            <a:endParaRPr lang="tr-TR" sz="2400" dirty="0" smtClean="0"/>
          </a:p>
          <a:p>
            <a:pPr marL="0" indent="0" algn="just">
              <a:buNone/>
            </a:pPr>
            <a:endParaRPr lang="az-Latn-A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32" y="-1627"/>
            <a:ext cx="4060288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09320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9736"/>
            <a:ext cx="5760640" cy="648072"/>
          </a:xfrm>
        </p:spPr>
        <p:txBody>
          <a:bodyPr/>
          <a:lstStyle/>
          <a:p>
            <a:r>
              <a:rPr lang="en-GB" sz="2800" dirty="0" smtClean="0"/>
              <a:t>Use of ECTS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37390"/>
            <a:ext cx="7632848" cy="3890700"/>
          </a:xfrm>
        </p:spPr>
        <p:txBody>
          <a:bodyPr/>
          <a:lstStyle/>
          <a:p>
            <a:r>
              <a:rPr lang="az-Latn-AZ" sz="2400" b="1" dirty="0">
                <a:solidFill>
                  <a:srgbClr val="6E6E6E"/>
                </a:solidFill>
              </a:rPr>
              <a:t>In BSc Programs</a:t>
            </a:r>
          </a:p>
          <a:p>
            <a:pPr lvl="1"/>
            <a:r>
              <a:rPr lang="az-Latn-AZ" sz="2400" dirty="0">
                <a:solidFill>
                  <a:srgbClr val="6E6E6E"/>
                </a:solidFill>
              </a:rPr>
              <a:t>Each student has to get 240 ECTS</a:t>
            </a:r>
          </a:p>
          <a:p>
            <a:pPr lvl="1"/>
            <a:r>
              <a:rPr lang="az-Latn-AZ" sz="2400" dirty="0">
                <a:solidFill>
                  <a:srgbClr val="6E6E6E"/>
                </a:solidFill>
              </a:rPr>
              <a:t>Each semester – 30 ECTS</a:t>
            </a:r>
          </a:p>
          <a:p>
            <a:r>
              <a:rPr lang="az-Latn-AZ" sz="2400" b="1" dirty="0">
                <a:solidFill>
                  <a:srgbClr val="6E6E6E"/>
                </a:solidFill>
              </a:rPr>
              <a:t>In MSc Programs</a:t>
            </a:r>
          </a:p>
          <a:p>
            <a:pPr lvl="1"/>
            <a:r>
              <a:rPr lang="az-Latn-AZ" sz="2400" dirty="0">
                <a:solidFill>
                  <a:srgbClr val="6E6E6E"/>
                </a:solidFill>
              </a:rPr>
              <a:t>Each student has to get 120 ECTS</a:t>
            </a:r>
          </a:p>
          <a:p>
            <a:pPr lvl="1"/>
            <a:r>
              <a:rPr lang="az-Latn-AZ" sz="2400" dirty="0">
                <a:solidFill>
                  <a:srgbClr val="6E6E6E"/>
                </a:solidFill>
              </a:rPr>
              <a:t>Each semester – 30 ECTS</a:t>
            </a:r>
          </a:p>
          <a:p>
            <a:r>
              <a:rPr lang="az-Latn-AZ" sz="2400" b="1" dirty="0">
                <a:solidFill>
                  <a:srgbClr val="6E6E6E"/>
                </a:solidFill>
              </a:rPr>
              <a:t>In both of programs is required 75% attendance in the each </a:t>
            </a:r>
            <a:r>
              <a:rPr lang="az-Latn-AZ" sz="2400" b="1" dirty="0" smtClean="0">
                <a:solidFill>
                  <a:srgbClr val="6E6E6E"/>
                </a:solidFill>
              </a:rPr>
              <a:t>course</a:t>
            </a:r>
            <a:r>
              <a:rPr lang="en-US" sz="2400" b="1" dirty="0">
                <a:solidFill>
                  <a:srgbClr val="6E6E6E"/>
                </a:solidFill>
              </a:rPr>
              <a:t>.</a:t>
            </a:r>
            <a:endParaRPr lang="az-Latn-AZ" sz="2400" b="1" dirty="0">
              <a:solidFill>
                <a:srgbClr val="6E6E6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32" y="-1627"/>
            <a:ext cx="4060288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09320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6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3692"/>
            <a:ext cx="4813548" cy="792088"/>
          </a:xfrm>
        </p:spPr>
        <p:txBody>
          <a:bodyPr/>
          <a:lstStyle/>
          <a:p>
            <a:r>
              <a:rPr lang="en-GB" sz="2800" dirty="0"/>
              <a:t>Alignment (or lack of) with the Bologna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89687"/>
            <a:ext cx="7560840" cy="4525963"/>
          </a:xfrm>
        </p:spPr>
        <p:txBody>
          <a:bodyPr/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Starting from </a:t>
            </a:r>
            <a:r>
              <a:rPr lang="en-GB" sz="2400" dirty="0" smtClean="0">
                <a:solidFill>
                  <a:srgbClr val="FF0000"/>
                </a:solidFill>
              </a:rPr>
              <a:t>20</a:t>
            </a:r>
            <a:r>
              <a:rPr lang="az-Latn-AZ" sz="2400" dirty="0" smtClean="0">
                <a:solidFill>
                  <a:srgbClr val="FF0000"/>
                </a:solidFill>
              </a:rPr>
              <a:t>16</a:t>
            </a:r>
            <a:r>
              <a:rPr lang="en-GB" sz="2400" dirty="0" smtClean="0"/>
              <a:t> University integrated to Bologna Process</a:t>
            </a:r>
            <a:r>
              <a:rPr lang="az-Latn-AZ" sz="2400" dirty="0" smtClean="0"/>
              <a:t>.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19557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0" y="254033"/>
            <a:ext cx="5965676" cy="1023764"/>
          </a:xfrm>
        </p:spPr>
        <p:txBody>
          <a:bodyPr/>
          <a:lstStyle/>
          <a:p>
            <a:r>
              <a:rPr lang="en-GB" sz="2800" dirty="0"/>
              <a:t>Administration structure supporting student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84" y="1926063"/>
            <a:ext cx="8447856" cy="376233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400" dirty="0" smtClean="0"/>
              <a:t>International Relations office</a:t>
            </a:r>
          </a:p>
          <a:p>
            <a:r>
              <a:rPr lang="en-GB" sz="2400" dirty="0" smtClean="0"/>
              <a:t>Academic Advisor of departments</a:t>
            </a:r>
          </a:p>
          <a:p>
            <a:r>
              <a:rPr lang="en-GB" sz="2400" dirty="0" smtClean="0"/>
              <a:t>Student Affairs Department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19557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12"/>
            <a:ext cx="5965676" cy="487362"/>
          </a:xfrm>
        </p:spPr>
        <p:txBody>
          <a:bodyPr/>
          <a:lstStyle/>
          <a:p>
            <a:r>
              <a:rPr lang="en-GB" sz="2800" dirty="0"/>
              <a:t>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12511"/>
            <a:ext cx="8724900" cy="4525963"/>
          </a:xfrm>
        </p:spPr>
        <p:txBody>
          <a:bodyPr/>
          <a:lstStyle/>
          <a:p>
            <a:r>
              <a:rPr lang="en-GB" sz="2400" dirty="0" smtClean="0"/>
              <a:t>Applying online to International relations office</a:t>
            </a:r>
          </a:p>
          <a:p>
            <a:r>
              <a:rPr lang="en-GB" sz="2400" dirty="0" smtClean="0"/>
              <a:t>Evaluating process</a:t>
            </a:r>
          </a:p>
          <a:p>
            <a:r>
              <a:rPr lang="en-GB" sz="2400" dirty="0" smtClean="0"/>
              <a:t>Decision process</a:t>
            </a:r>
          </a:p>
          <a:p>
            <a:r>
              <a:rPr lang="en-GB" sz="2400" dirty="0" smtClean="0"/>
              <a:t>Student mobility period</a:t>
            </a:r>
          </a:p>
          <a:p>
            <a:r>
              <a:rPr lang="en-GB" sz="2400" dirty="0" smtClean="0"/>
              <a:t>Evaluating process at the end of mobility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91565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943800" cy="4209331"/>
          </a:xfrm>
        </p:spPr>
        <p:txBody>
          <a:bodyPr/>
          <a:lstStyle/>
          <a:p>
            <a:r>
              <a:rPr lang="en-US" sz="2400" dirty="0" smtClean="0"/>
              <a:t>We have state standards for each field</a:t>
            </a:r>
            <a:r>
              <a:rPr lang="az-Latn-AZ" sz="2400" dirty="0" smtClean="0"/>
              <a:t> (240 ECTS):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180 ECTS for subject area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30 ECTS for non-subject area courses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 smtClean="0"/>
              <a:t>13 ECTS for foreign language</a:t>
            </a:r>
          </a:p>
          <a:p>
            <a:pPr marL="514350" indent="-514350">
              <a:buFont typeface="+mj-lt"/>
              <a:buAutoNum type="arabicPeriod"/>
            </a:pPr>
            <a:r>
              <a:rPr lang="az-Latn-AZ" sz="2400" dirty="0" smtClean="0"/>
              <a:t> 30 ECTS i</a:t>
            </a:r>
            <a:r>
              <a:rPr lang="en-US" sz="2400" dirty="0" smtClean="0"/>
              <a:t>internship and thesis work</a:t>
            </a:r>
            <a:endParaRPr lang="az-Latn-AZ" sz="2400" dirty="0" smtClean="0"/>
          </a:p>
          <a:p>
            <a:pPr marL="0" indent="0">
              <a:buNone/>
            </a:pPr>
            <a:endParaRPr lang="az-Latn-AZ" sz="2400" dirty="0" smtClean="0"/>
          </a:p>
          <a:p>
            <a:pPr marL="400050" lvl="1" indent="0"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*</a:t>
            </a:r>
            <a:r>
              <a:rPr lang="az-Latn-AZ" sz="2000" b="1" i="1" dirty="0" smtClean="0"/>
              <a:t>1 ECTS is equal to 30 hours</a:t>
            </a:r>
            <a:r>
              <a:rPr lang="en-US" sz="2000" b="1" i="1" dirty="0" smtClean="0"/>
              <a:t> 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endParaRPr lang="ru-RU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245596" cy="487362"/>
          </a:xfrm>
        </p:spPr>
        <p:txBody>
          <a:bodyPr/>
          <a:lstStyle/>
          <a:p>
            <a:r>
              <a:rPr lang="en-GB" sz="2800" dirty="0"/>
              <a:t>Credit transfer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91565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8159824" cy="4137323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Duration </a:t>
            </a:r>
            <a:r>
              <a:rPr lang="en-US" sz="3000" dirty="0"/>
              <a:t>of BSc Program – 4 years</a:t>
            </a:r>
          </a:p>
          <a:p>
            <a:pPr lvl="2">
              <a:defRPr/>
            </a:pPr>
            <a:r>
              <a:rPr lang="en-US" sz="2600" dirty="0"/>
              <a:t>8 semesters</a:t>
            </a:r>
          </a:p>
          <a:p>
            <a:pPr lvl="3">
              <a:defRPr/>
            </a:pPr>
            <a:r>
              <a:rPr lang="en-US" sz="2400" dirty="0"/>
              <a:t>15 weeks  - lectures, labs, etc.</a:t>
            </a:r>
          </a:p>
          <a:p>
            <a:pPr lvl="3">
              <a:defRPr/>
            </a:pPr>
            <a:r>
              <a:rPr lang="en-US" sz="2400" dirty="0"/>
              <a:t>5 weeks – exams</a:t>
            </a:r>
          </a:p>
          <a:p>
            <a:pPr lvl="3">
              <a:defRPr/>
            </a:pPr>
            <a:r>
              <a:rPr lang="en-US" sz="2400" dirty="0" smtClean="0"/>
              <a:t>14 </a:t>
            </a:r>
            <a:r>
              <a:rPr lang="en-US" sz="2400" dirty="0"/>
              <a:t>weeks – internship</a:t>
            </a:r>
          </a:p>
          <a:p>
            <a:pPr lvl="3">
              <a:defRPr/>
            </a:pPr>
            <a:r>
              <a:rPr lang="en-US" sz="2400" dirty="0"/>
              <a:t>6 weeks - Thesis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3000" dirty="0"/>
          </a:p>
          <a:p>
            <a:endParaRPr lang="ru-RU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245596" cy="487362"/>
          </a:xfrm>
        </p:spPr>
        <p:txBody>
          <a:bodyPr/>
          <a:lstStyle/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12" y="-1627"/>
            <a:ext cx="4060288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25" y="6391565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4511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31279</TotalTime>
  <Words>339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 2</vt:lpstr>
      <vt:lpstr>Science&amp;Tech Intro talk</vt:lpstr>
      <vt:lpstr>Baku Engineering University</vt:lpstr>
      <vt:lpstr>Agenda</vt:lpstr>
      <vt:lpstr>Credit system used at the institution </vt:lpstr>
      <vt:lpstr>Use of ECTS</vt:lpstr>
      <vt:lpstr>Alignment (or lack of) with the Bologna Process</vt:lpstr>
      <vt:lpstr>Administration structure supporting student mobility</vt:lpstr>
      <vt:lpstr>Student mobility process</vt:lpstr>
      <vt:lpstr>Credit transfer process</vt:lpstr>
      <vt:lpstr>PowerPoint Presentation</vt:lpstr>
      <vt:lpstr>PowerPoint Presentation</vt:lpstr>
      <vt:lpstr>Grade conversion process</vt:lpstr>
      <vt:lpstr>PowerPoint Presentation</vt:lpstr>
    </vt:vector>
  </TitlesOfParts>
  <Company>CDS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Windows User</cp:lastModifiedBy>
  <cp:revision>317</cp:revision>
  <dcterms:created xsi:type="dcterms:W3CDTF">2012-09-06T10:47:01Z</dcterms:created>
  <dcterms:modified xsi:type="dcterms:W3CDTF">2017-11-13T13:20:04Z</dcterms:modified>
</cp:coreProperties>
</file>