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1" r:id="rId2"/>
    <p:sldId id="276" r:id="rId3"/>
    <p:sldId id="282" r:id="rId4"/>
    <p:sldId id="283" r:id="rId5"/>
    <p:sldId id="285" r:id="rId6"/>
    <p:sldId id="286" r:id="rId7"/>
    <p:sldId id="287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AFAF"/>
    <a:srgbClr val="6E6E6E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16" autoAdjust="0"/>
  </p:normalViewPr>
  <p:slideViewPr>
    <p:cSldViewPr snapToObjects="1">
      <p:cViewPr>
        <p:scale>
          <a:sx n="100" d="100"/>
          <a:sy n="100" d="100"/>
        </p:scale>
        <p:origin x="-185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34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6A84C-5721-5147-B4B0-84AAABE55B41}" type="datetime1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27A530-6454-474D-A834-09EC0449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E37A88-738B-774C-8D5F-6651561E1D66}" type="datetime1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13E594-B8E4-DE4C-8599-FB393C12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 pitchFamily="3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id qu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" y="274638"/>
            <a:ext cx="52452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1792288" y="1523999"/>
            <a:ext cx="5486400" cy="3200401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icon to add SmartArt graphic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BE20-D944-BB44-8E1B-BD079549EF80}" type="datetime1">
              <a:rPr lang="en-GB"/>
              <a:pPr>
                <a:defRPr/>
              </a:pPr>
              <a:t>10/30/17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42D14B-477C-8846-82F4-0A5B05BD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6EE5-E57D-8444-A068-41BFE1EC2CCA}" type="datetime1">
              <a:rPr lang="en-GB"/>
              <a:pPr>
                <a:defRPr/>
              </a:pPr>
              <a:t>10/30/17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E1C54C-7203-C441-82F9-950E104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2130425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286000" cy="46021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524000"/>
            <a:ext cx="6286500" cy="46021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D491B-4894-E744-8D24-209EDB46C4D5}" type="datetime1">
              <a:rPr lang="en-GB"/>
              <a:pPr>
                <a:defRPr/>
              </a:pPr>
              <a:t>10/30/17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17FB227D-F707-A141-8C21-54D08AC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2816225"/>
            <a:ext cx="7772400" cy="53657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3467100"/>
            <a:ext cx="7772400" cy="7239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49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156529-9AFC-BE40-9D75-C3A2147B594B}" type="datetime1">
              <a:rPr lang="en-GB"/>
              <a:pPr>
                <a:defRPr/>
              </a:pPr>
              <a:t>10/30/17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8A1DF157-BC33-4C42-9446-84FC8AB4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457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A5A8-6AEC-D84B-8E47-A28F8D01EC77}" type="datetime1">
              <a:rPr lang="en-GB"/>
              <a:pPr>
                <a:defRPr/>
              </a:pPr>
              <a:t>10/30/17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5F893-335F-4D4C-90EF-394EC51D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2174875"/>
            <a:ext cx="43053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2672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545F-E10D-E541-9FEB-12794604C08C}" type="datetime1">
              <a:rPr lang="en-GB"/>
              <a:pPr>
                <a:defRPr/>
              </a:pPr>
              <a:t>10/30/17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F5E4AC-4384-0C46-B3F5-26B9149DF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24500" cy="7159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500" y="3048000"/>
            <a:ext cx="5524500" cy="1447800"/>
          </a:xfrm>
        </p:spPr>
        <p:txBody>
          <a:bodyPr>
            <a:normAutofit/>
          </a:bodyPr>
          <a:lstStyle>
            <a:lvl1pPr>
              <a:buFontTx/>
              <a:buNone/>
              <a:defRPr sz="2800" b="1"/>
            </a:lvl1pPr>
            <a:lvl2pPr>
              <a:buNone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4877-491E-8B41-BD47-6D0880F10E89}" type="datetime1">
              <a:rPr lang="en-GB"/>
              <a:pPr>
                <a:defRPr/>
              </a:pPr>
              <a:t>10/30/17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24DF-8B11-2C40-AC87-A0468FE9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7350"/>
            <a:ext cx="3238500" cy="1162050"/>
          </a:xfrm>
        </p:spPr>
        <p:txBody>
          <a:bodyPr anchor="b"/>
          <a:lstStyle>
            <a:lvl1pPr algn="l">
              <a:defRPr sz="2000" b="1">
                <a:solidFill>
                  <a:srgbClr val="6E6E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819400"/>
            <a:ext cx="3238500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5508-1FCA-6B4F-9CA6-DE3A5755BCFB}" type="datetime1">
              <a:rPr lang="en-GB"/>
              <a:pPr>
                <a:defRPr/>
              </a:pPr>
              <a:t>10/30/17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6EF8A4-D2F7-BA45-A642-52AA7FC7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274638"/>
            <a:ext cx="678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" y="1600200"/>
            <a:ext cx="872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0" r:id="rId4"/>
    <p:sldLayoutId id="214748428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1" r:id="rId12"/>
    <p:sldLayoutId id="2147484282" r:id="rId1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6E6E6E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Baku Engineering University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City</a:t>
            </a:r>
            <a:r>
              <a:rPr lang="en-GB" dirty="0" smtClean="0"/>
              <a:t>: </a:t>
            </a:r>
            <a:r>
              <a:rPr lang="en-GB" dirty="0" err="1" smtClean="0"/>
              <a:t>Khirdalan</a:t>
            </a:r>
            <a:endParaRPr lang="en-GB" dirty="0" smtClean="0"/>
          </a:p>
          <a:p>
            <a:r>
              <a:rPr lang="en-GB" dirty="0" err="1" smtClean="0"/>
              <a:t>Country</a:t>
            </a:r>
            <a:r>
              <a:rPr lang="en-GB" dirty="0" err="1" smtClean="0"/>
              <a:t>:Azerbaijan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5846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Credit system used at the institution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Alignment (or lack of) with the Bologna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Use (or lack of) ECTS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Administration structure supporting student mobility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Student mobility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Credit transfer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Grade conversion process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670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Credit system used at the </a:t>
            </a:r>
            <a:r>
              <a:rPr lang="en-GB" dirty="0"/>
              <a:t>institution</a:t>
            </a:r>
            <a:br>
              <a:rPr lang="en-GB" dirty="0"/>
            </a:br>
            <a:r>
              <a:rPr lang="en-GB" dirty="0"/>
              <a:t>Use (or lack of) 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sz="2000" b="1" dirty="0"/>
              <a:t>ECTS Credit Limits </a:t>
            </a:r>
            <a:endParaRPr lang="en-US" sz="2000" b="1" dirty="0"/>
          </a:p>
          <a:p>
            <a:pPr marL="0" indent="0">
              <a:buNone/>
            </a:pPr>
            <a:endParaRPr lang="az-Latn-AZ" sz="2000" dirty="0" smtClean="0"/>
          </a:p>
          <a:p>
            <a:r>
              <a:rPr lang="az-Latn-AZ" sz="2000" dirty="0" smtClean="0"/>
              <a:t>The </a:t>
            </a:r>
            <a:r>
              <a:rPr lang="az-Latn-AZ" sz="2000" dirty="0"/>
              <a:t>amount of credits a student can take in a semester is 30 ECTS credits</a:t>
            </a:r>
            <a:r>
              <a:rPr lang="az-Latn-AZ" sz="2000" dirty="0" smtClean="0"/>
              <a:t>.</a:t>
            </a:r>
            <a:endParaRPr lang="az-Latn-AZ" sz="2000" dirty="0"/>
          </a:p>
          <a:p>
            <a:r>
              <a:rPr lang="az-Latn-AZ" sz="2000" dirty="0" smtClean="0"/>
              <a:t>20-22 credits local credits</a:t>
            </a:r>
            <a:endParaRPr lang="az-Latn-AZ" sz="2000" dirty="0"/>
          </a:p>
        </p:txBody>
      </p:sp>
    </p:spTree>
    <p:extLst>
      <p:ext uri="{BB962C8B-B14F-4D97-AF65-F5344CB8AC3E}">
        <p14:creationId xmlns:p14="http://schemas.microsoft.com/office/powerpoint/2010/main" val="26183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Alignment (or lack of) with the Bologna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Starting from 2005 University integrated to Bologna Process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113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Administration structure supporting student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International Relations office</a:t>
            </a:r>
          </a:p>
          <a:p>
            <a:pPr marL="0" indent="0">
              <a:buNone/>
            </a:pPr>
            <a:r>
              <a:rPr lang="en-GB" sz="2000" dirty="0" smtClean="0"/>
              <a:t>Academic Advisor of departments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2166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Student mobility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Applying online to International relations office</a:t>
            </a:r>
          </a:p>
          <a:p>
            <a:r>
              <a:rPr lang="en-GB" sz="2000" dirty="0" smtClean="0"/>
              <a:t>Evaluating process</a:t>
            </a:r>
          </a:p>
          <a:p>
            <a:r>
              <a:rPr lang="en-GB" sz="2000" dirty="0" smtClean="0"/>
              <a:t>Decision process</a:t>
            </a:r>
          </a:p>
          <a:p>
            <a:r>
              <a:rPr lang="en-GB" sz="2000" dirty="0" smtClean="0"/>
              <a:t>Student mobility period</a:t>
            </a:r>
          </a:p>
          <a:p>
            <a:r>
              <a:rPr lang="en-GB" sz="2000" dirty="0" smtClean="0"/>
              <a:t>Evaluating process at the end of mobility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581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Credit transfer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Regulations adopted by University policies and Bologna Process.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899592" y="818634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Grade conversion process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76718734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&amp;Tech Intro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Science&amp;Tech Intro talk.potx</Template>
  <TotalTime>31091</TotalTime>
  <Words>145</Words>
  <Application>Microsoft Macintosh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Science&amp;Tech Intro talk</vt:lpstr>
      <vt:lpstr>Baku Engineering University</vt:lpstr>
      <vt:lpstr>Agenda</vt:lpstr>
      <vt:lpstr>Credit system used at the institution Use (or lack of) ECTS</vt:lpstr>
      <vt:lpstr>Alignment (or lack of) with the Bologna Process</vt:lpstr>
      <vt:lpstr>Administration structure supporting student mobility</vt:lpstr>
      <vt:lpstr>Student mobility process</vt:lpstr>
      <vt:lpstr>Credit transfer process</vt:lpstr>
    </vt:vector>
  </TitlesOfParts>
  <Company>CDS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Support</dc:creator>
  <cp:lastModifiedBy>Sannur Aliyev</cp:lastModifiedBy>
  <cp:revision>295</cp:revision>
  <dcterms:created xsi:type="dcterms:W3CDTF">2012-09-06T10:47:01Z</dcterms:created>
  <dcterms:modified xsi:type="dcterms:W3CDTF">2017-10-30T14:28:44Z</dcterms:modified>
</cp:coreProperties>
</file>