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6" r:id="rId5"/>
    <p:sldId id="261" r:id="rId6"/>
    <p:sldId id="269" r:id="rId7"/>
    <p:sldId id="263" r:id="rId8"/>
    <p:sldId id="264" r:id="rId9"/>
    <p:sldId id="265" r:id="rId10"/>
    <p:sldId id="270" r:id="rId11"/>
    <p:sldId id="267" r:id="rId12"/>
    <p:sldId id="268" r:id="rId13"/>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3"/>
            <a:ext cx="9144000" cy="2387600"/>
          </a:xfrm>
        </p:spPr>
        <p:txBody>
          <a:bodyPr anchor="b"/>
          <a:lstStyle>
            <a:lvl1pPr algn="ctr">
              <a:defRPr sz="6000"/>
            </a:lvl1pPr>
          </a:lstStyle>
          <a:p>
            <a:r>
              <a:rPr lang="ka-GE"/>
              <a:t>დააწკაპ. მთ. სათაურის სტილის შეცვლისათვის</a:t>
            </a:r>
          </a:p>
        </p:txBody>
      </p:sp>
      <p:sp>
        <p:nvSpPr>
          <p:cNvPr id="3" name="სუბტიტრ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a:t>დააწკაპუნეთ მთავარი ქვესათაურის სტილის რედაქტირებისთვის</a:t>
            </a:r>
          </a:p>
        </p:txBody>
      </p:sp>
      <p:sp>
        <p:nvSpPr>
          <p:cNvPr id="4" name="თარიღის ჩანაცვლების ველი 3"/>
          <p:cNvSpPr>
            <a:spLocks noGrp="1"/>
          </p:cNvSpPr>
          <p:nvPr>
            <p:ph type="dt" sz="half" idx="10"/>
          </p:nvPr>
        </p:nvSpPr>
        <p:spPr/>
        <p:txBody>
          <a:body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283252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162967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8724900" y="365125"/>
            <a:ext cx="2628900" cy="5811838"/>
          </a:xfrm>
        </p:spPr>
        <p:txBody>
          <a:bodyPr vert="eaVert"/>
          <a:lstStyle/>
          <a:p>
            <a:r>
              <a:rPr lang="ka-GE"/>
              <a:t>დააწკაპ. მთ. სათაურის სტილის შეცვლისათვის</a:t>
            </a:r>
          </a:p>
        </p:txBody>
      </p:sp>
      <p:sp>
        <p:nvSpPr>
          <p:cNvPr id="3" name="შვეული ტექსტის ჩანაცვლების ველი 2"/>
          <p:cNvSpPr>
            <a:spLocks noGrp="1"/>
          </p:cNvSpPr>
          <p:nvPr>
            <p:ph type="body" orient="vert" idx="1"/>
          </p:nvPr>
        </p:nvSpPr>
        <p:spPr>
          <a:xfrm>
            <a:off x="838200" y="365125"/>
            <a:ext cx="7734300" cy="5811838"/>
          </a:xfrm>
        </p:spPr>
        <p:txBody>
          <a:bodyPr vert="eaVe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276663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idx="1"/>
          </p:nvPr>
        </p:nvSpPr>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349638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1850" y="1709738"/>
            <a:ext cx="10515600" cy="2852737"/>
          </a:xfrm>
        </p:spPr>
        <p:txBody>
          <a:bodyPr anchor="b"/>
          <a:lstStyle>
            <a:lvl1pPr>
              <a:defRPr sz="6000"/>
            </a:lvl1p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161480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sz="half" idx="1"/>
          </p:nvPr>
        </p:nvSpPr>
        <p:spPr>
          <a:xfrm>
            <a:off x="838200" y="1825625"/>
            <a:ext cx="5181600" cy="435133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შიგთავსის ჩანაცვლების ველი 3"/>
          <p:cNvSpPr>
            <a:spLocks noGrp="1"/>
          </p:cNvSpPr>
          <p:nvPr>
            <p:ph sz="half" idx="2"/>
          </p:nvPr>
        </p:nvSpPr>
        <p:spPr>
          <a:xfrm>
            <a:off x="6172200" y="1825625"/>
            <a:ext cx="5181600" cy="435133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5" name="თარიღის ჩანაცვლების ველი 4"/>
          <p:cNvSpPr>
            <a:spLocks noGrp="1"/>
          </p:cNvSpPr>
          <p:nvPr>
            <p:ph type="dt" sz="half" idx="10"/>
          </p:nvPr>
        </p:nvSpPr>
        <p:spPr/>
        <p:txBody>
          <a:bodyPr/>
          <a:lstStyle/>
          <a:p>
            <a:fld id="{045083BB-97CF-469F-84BB-D35229802A54}" type="datetimeFigureOut">
              <a:rPr lang="ka-GE" smtClean="0"/>
              <a:t>12.11.2017</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402072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365125"/>
            <a:ext cx="10515600" cy="1325563"/>
          </a:xfrm>
        </p:spPr>
        <p:txBody>
          <a:body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839788" y="2505075"/>
            <a:ext cx="5157787" cy="368458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5" name="ტექსტის ჩანაცვლების ველ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6172200" y="2505075"/>
            <a:ext cx="5183188" cy="368458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7" name="თარიღის ჩანაცვლების ველი 6"/>
          <p:cNvSpPr>
            <a:spLocks noGrp="1"/>
          </p:cNvSpPr>
          <p:nvPr>
            <p:ph type="dt" sz="half" idx="10"/>
          </p:nvPr>
        </p:nvSpPr>
        <p:spPr/>
        <p:txBody>
          <a:bodyPr/>
          <a:lstStyle/>
          <a:p>
            <a:fld id="{045083BB-97CF-469F-84BB-D35229802A54}" type="datetimeFigureOut">
              <a:rPr lang="ka-GE" smtClean="0"/>
              <a:t>12.11.2017</a:t>
            </a:fld>
            <a:endParaRPr lang="ka-GE"/>
          </a:p>
        </p:txBody>
      </p:sp>
      <p:sp>
        <p:nvSpPr>
          <p:cNvPr id="8" name="ქვედა კოლონტიტულის ჩანაცვლების ველი 7"/>
          <p:cNvSpPr>
            <a:spLocks noGrp="1"/>
          </p:cNvSpPr>
          <p:nvPr>
            <p:ph type="ftr" sz="quarter" idx="11"/>
          </p:nvPr>
        </p:nvSpPr>
        <p:spPr/>
        <p:txBody>
          <a:bodyPr/>
          <a:lstStyle/>
          <a:p>
            <a:endParaRPr lang="ka-GE"/>
          </a:p>
        </p:txBody>
      </p:sp>
      <p:sp>
        <p:nvSpPr>
          <p:cNvPr id="9" name="სლაიდის რიცხვის ჩანაცვლების ველი 8"/>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170590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თარიღის ჩანაცვლების ველი 2"/>
          <p:cNvSpPr>
            <a:spLocks noGrp="1"/>
          </p:cNvSpPr>
          <p:nvPr>
            <p:ph type="dt" sz="half" idx="10"/>
          </p:nvPr>
        </p:nvSpPr>
        <p:spPr/>
        <p:txBody>
          <a:bodyPr/>
          <a:lstStyle/>
          <a:p>
            <a:fld id="{045083BB-97CF-469F-84BB-D35229802A54}" type="datetimeFigureOut">
              <a:rPr lang="ka-GE" smtClean="0"/>
              <a:t>12.11.2017</a:t>
            </a:fld>
            <a:endParaRPr lang="ka-GE"/>
          </a:p>
        </p:txBody>
      </p:sp>
      <p:sp>
        <p:nvSpPr>
          <p:cNvPr id="4" name="ქვედა კოლონტიტულის ჩანაცვლების ველი 3"/>
          <p:cNvSpPr>
            <a:spLocks noGrp="1"/>
          </p:cNvSpPr>
          <p:nvPr>
            <p:ph type="ftr" sz="quarter" idx="11"/>
          </p:nvPr>
        </p:nvSpPr>
        <p:spPr/>
        <p:txBody>
          <a:bodyPr/>
          <a:lstStyle/>
          <a:p>
            <a:endParaRPr lang="ka-GE"/>
          </a:p>
        </p:txBody>
      </p:sp>
      <p:sp>
        <p:nvSpPr>
          <p:cNvPr id="5" name="სლაიდის რიცხვის ჩანაცვლების ველი 4"/>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29612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045083BB-97CF-469F-84BB-D35229802A54}" type="datetimeFigureOut">
              <a:rPr lang="ka-GE" smtClean="0"/>
              <a:t>12.11.2017</a:t>
            </a:fld>
            <a:endParaRPr lang="ka-GE"/>
          </a:p>
        </p:txBody>
      </p:sp>
      <p:sp>
        <p:nvSpPr>
          <p:cNvPr id="3" name="ქვედა კოლონტიტულის ჩანაცვლების ველი 2"/>
          <p:cNvSpPr>
            <a:spLocks noGrp="1"/>
          </p:cNvSpPr>
          <p:nvPr>
            <p:ph type="ftr" sz="quarter" idx="11"/>
          </p:nvPr>
        </p:nvSpPr>
        <p:spPr/>
        <p:txBody>
          <a:bodyPr/>
          <a:lstStyle/>
          <a:p>
            <a:endParaRPr lang="ka-GE"/>
          </a:p>
        </p:txBody>
      </p:sp>
      <p:sp>
        <p:nvSpPr>
          <p:cNvPr id="4" name="სლაიდის რიცხვის ჩანაცვლების ველი 3"/>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206765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045083BB-97CF-469F-84BB-D35229802A54}" type="datetimeFigureOut">
              <a:rPr lang="ka-GE" smtClean="0"/>
              <a:t>12.11.2017</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145090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a:t>დააწკაპ. მთ. სათაურის სტილის შეცვლისათვის</a:t>
            </a:r>
          </a:p>
        </p:txBody>
      </p:sp>
      <p:sp>
        <p:nvSpPr>
          <p:cNvPr id="3" name="სურათის ჩანაცვლების ველი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045083BB-97CF-469F-84BB-D35229802A54}" type="datetimeFigureOut">
              <a:rPr lang="ka-GE" smtClean="0"/>
              <a:t>12.11.2017</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6C762EA-C365-48C2-B25A-0154503DAF5D}" type="slidenum">
              <a:rPr lang="ka-GE" smtClean="0"/>
              <a:t>‹#›</a:t>
            </a:fld>
            <a:endParaRPr lang="ka-GE"/>
          </a:p>
        </p:txBody>
      </p:sp>
    </p:spTree>
    <p:extLst>
      <p:ext uri="{BB962C8B-B14F-4D97-AF65-F5344CB8AC3E}">
        <p14:creationId xmlns:p14="http://schemas.microsoft.com/office/powerpoint/2010/main" val="130457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083BB-97CF-469F-84BB-D35229802A54}" type="datetimeFigureOut">
              <a:rPr lang="ka-GE" smtClean="0"/>
              <a:t>12.11.2017</a:t>
            </a:fld>
            <a:endParaRPr lang="ka-GE"/>
          </a:p>
        </p:txBody>
      </p:sp>
      <p:sp>
        <p:nvSpPr>
          <p:cNvPr id="5" name="ქვედა კოლონტიტულის ჩანაცვლების ველი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სლაიდის რიცხვის ჩანაცვლების ველი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762EA-C365-48C2-B25A-0154503DAF5D}" type="slidenum">
              <a:rPr lang="ka-GE" smtClean="0"/>
              <a:t>‹#›</a:t>
            </a:fld>
            <a:endParaRPr lang="ka-GE"/>
          </a:p>
        </p:txBody>
      </p:sp>
    </p:spTree>
    <p:extLst>
      <p:ext uri="{BB962C8B-B14F-4D97-AF65-F5344CB8AC3E}">
        <p14:creationId xmlns:p14="http://schemas.microsoft.com/office/powerpoint/2010/main" val="576766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pic>
        <p:nvPicPr>
          <p:cNvPr id="9" name="სურათი 3">
            <a:extLst>
              <a:ext uri="{FF2B5EF4-FFF2-40B4-BE49-F238E27FC236}">
                <a16:creationId xmlns:a16="http://schemas.microsoft.com/office/drawing/2014/main" id="{F3CCD58C-9259-4AB8-AAE5-05CD495134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857" y="408723"/>
            <a:ext cx="1574864" cy="1704821"/>
          </a:xfrm>
          <a:prstGeom prst="rect">
            <a:avLst/>
          </a:prstGeom>
        </p:spPr>
      </p:pic>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2240018" y="614487"/>
            <a:ext cx="7518044" cy="12932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dirty="0">
                <a:latin typeface="Arial Black"/>
                <a:cs typeface="Arial Black"/>
              </a:rPr>
              <a:t>Batumi Shota Rustaveli State University</a:t>
            </a:r>
            <a:endParaRPr lang="ka-GE" sz="2800" b="1" dirty="0"/>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ka-GE" sz="3600" dirty="0"/>
          </a:p>
        </p:txBody>
      </p:sp>
      <p:pic>
        <p:nvPicPr>
          <p:cNvPr id="7" name="Picture 5" descr="7912304106_993be38c6a_z"/>
          <p:cNvPicPr>
            <a:picLocks noChangeAspect="1" noChangeArrowheads="1"/>
          </p:cNvPicPr>
          <p:nvPr/>
        </p:nvPicPr>
        <p:blipFill>
          <a:blip r:embed="rId5">
            <a:lum contrast="18000"/>
          </a:blip>
          <a:srcRect/>
          <a:stretch>
            <a:fillRect/>
          </a:stretch>
        </p:blipFill>
        <p:spPr bwMode="auto">
          <a:xfrm>
            <a:off x="2240018" y="2117931"/>
            <a:ext cx="6950237" cy="2974965"/>
          </a:xfrm>
          <a:prstGeom prst="rect">
            <a:avLst/>
          </a:prstGeom>
          <a:noFill/>
        </p:spPr>
      </p:pic>
      <p:sp>
        <p:nvSpPr>
          <p:cNvPr id="2" name="Rectangle 1">
            <a:extLst>
              <a:ext uri="{FF2B5EF4-FFF2-40B4-BE49-F238E27FC236}">
                <a16:creationId xmlns:a16="http://schemas.microsoft.com/office/drawing/2014/main" id="{2EC20658-EBBD-4EBE-B347-2E70D503306F}"/>
              </a:ext>
            </a:extLst>
          </p:cNvPr>
          <p:cNvSpPr/>
          <p:nvPr/>
        </p:nvSpPr>
        <p:spPr>
          <a:xfrm>
            <a:off x="375857" y="5631303"/>
            <a:ext cx="6096000" cy="646331"/>
          </a:xfrm>
          <a:prstGeom prst="rect">
            <a:avLst/>
          </a:prstGeom>
        </p:spPr>
        <p:txBody>
          <a:bodyPr>
            <a:spAutoFit/>
          </a:bodyPr>
          <a:lstStyle/>
          <a:p>
            <a:r>
              <a:rPr lang="en-GB" dirty="0"/>
              <a:t>City: Batumi </a:t>
            </a:r>
          </a:p>
          <a:p>
            <a:r>
              <a:rPr lang="en-GB" dirty="0"/>
              <a:t>Country: Georgia </a:t>
            </a:r>
          </a:p>
        </p:txBody>
      </p:sp>
      <p:sp>
        <p:nvSpPr>
          <p:cNvPr id="12" name="Footer Placeholder 3">
            <a:extLst>
              <a:ext uri="{FF2B5EF4-FFF2-40B4-BE49-F238E27FC236}">
                <a16:creationId xmlns:a16="http://schemas.microsoft.com/office/drawing/2014/main" id="{3693A03A-6F9D-4980-92B7-1C420E99F4E7}"/>
              </a:ext>
            </a:extLst>
          </p:cNvPr>
          <p:cNvSpPr txBox="1">
            <a:spLocks/>
          </p:cNvSpPr>
          <p:nvPr/>
        </p:nvSpPr>
        <p:spPr>
          <a:xfrm>
            <a:off x="6575669" y="6370955"/>
            <a:ext cx="4284311" cy="365125"/>
          </a:xfrm>
          <a:prstGeom prst="rect">
            <a:avLst/>
          </a:prstGeom>
        </p:spPr>
        <p:txBody>
          <a:bodyPr vert="horz" lIns="91440" tIns="45720" rIns="91440" bIns="45720" rtlCol="0" anchor="ctr"/>
          <a:lstStyle>
            <a:defPPr>
              <a:defRPr lang="ka-G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800" b="1">
                <a:solidFill>
                  <a:srgbClr val="0070C0"/>
                </a:solidFill>
                <a:latin typeface="Sylfaen" panose="010A0502050306030303" pitchFamily="18" charset="0"/>
              </a:rPr>
              <a:t>Batumi Shota Rustaveli State University</a:t>
            </a:r>
            <a:endParaRPr lang="en-US" sz="1800" b="1" dirty="0">
              <a:solidFill>
                <a:srgbClr val="0070C0"/>
              </a:solidFill>
              <a:latin typeface="Calibri" panose="020F0502020204030204"/>
            </a:endParaRPr>
          </a:p>
        </p:txBody>
      </p:sp>
    </p:spTree>
    <p:extLst>
      <p:ext uri="{BB962C8B-B14F-4D97-AF65-F5344CB8AC3E}">
        <p14:creationId xmlns:p14="http://schemas.microsoft.com/office/powerpoint/2010/main" val="3662517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E663B05A-C68A-48D6-9612-77045A635C35}"/>
              </a:ext>
            </a:extLst>
          </p:cNvPr>
          <p:cNvSpPr txBox="1">
            <a:spLocks/>
          </p:cNvSpPr>
          <p:nvPr/>
        </p:nvSpPr>
        <p:spPr bwMode="auto">
          <a:xfrm>
            <a:off x="190500" y="274638"/>
            <a:ext cx="7571740" cy="728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lvl="0">
              <a:defRPr/>
            </a:pPr>
            <a:r>
              <a:rPr lang="en-GB" sz="3000" dirty="0"/>
              <a:t>Grade conversion process</a:t>
            </a:r>
          </a:p>
        </p:txBody>
      </p:sp>
      <p:sp>
        <p:nvSpPr>
          <p:cNvPr id="9" name="Content Placeholder 2">
            <a:extLst>
              <a:ext uri="{FF2B5EF4-FFF2-40B4-BE49-F238E27FC236}">
                <a16:creationId xmlns:a16="http://schemas.microsoft.com/office/drawing/2014/main" id="{2D17D4FB-FDF3-4101-A98B-A813A6BF27CD}"/>
              </a:ext>
            </a:extLst>
          </p:cNvPr>
          <p:cNvSpPr txBox="1">
            <a:spLocks/>
          </p:cNvSpPr>
          <p:nvPr/>
        </p:nvSpPr>
        <p:spPr bwMode="auto">
          <a:xfrm>
            <a:off x="190500" y="908720"/>
            <a:ext cx="11811000" cy="5217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
                <a:srgbClr val="D52B1E"/>
              </a:buClr>
              <a:buSzTx/>
              <a:buNone/>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The assessment criteria allows: </a:t>
            </a:r>
          </a:p>
          <a:p>
            <a:pPr marL="0" marR="0" lvl="0" indent="0" algn="l" defTabSz="457200" rtl="0" eaLnBrk="1" fontAlgn="base" latinLnBrk="0" hangingPunct="1">
              <a:lnSpc>
                <a:spcPct val="100000"/>
              </a:lnSpc>
              <a:spcBef>
                <a:spcPct val="20000"/>
              </a:spcBef>
              <a:spcAft>
                <a:spcPct val="0"/>
              </a:spcAft>
              <a:buClr>
                <a:srgbClr val="D52B1E"/>
              </a:buClr>
              <a:buSzTx/>
              <a:buNone/>
              <a:tabLst/>
              <a:defRPr/>
            </a:pPr>
            <a:r>
              <a:rPr lang="en-US" sz="2400" dirty="0">
                <a:solidFill>
                  <a:schemeClr val="tx1">
                    <a:lumMod val="50000"/>
                    <a:lumOff val="50000"/>
                  </a:schemeClr>
                </a:solidFill>
              </a:rPr>
              <a:t>A</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five positive assessments: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 excellent </a:t>
            </a:r>
            <a:r>
              <a:rPr kumimoji="0" lang="mr-IN"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91-100 points;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(B) very good - 81-90 points;</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(C) good- 71-80 points;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(D) satisfactory -61-70 points;</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(E) enough </a:t>
            </a:r>
            <a:r>
              <a:rPr kumimoji="0" lang="mr-IN"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51-60 points.</a:t>
            </a:r>
          </a:p>
          <a:p>
            <a:pPr marL="0" marR="0" lvl="0" indent="0" algn="l" defTabSz="457200" rtl="0" eaLnBrk="1" fontAlgn="base" latinLnBrk="0" hangingPunct="1">
              <a:lnSpc>
                <a:spcPct val="100000"/>
              </a:lnSpc>
              <a:spcBef>
                <a:spcPct val="20000"/>
              </a:spcBef>
              <a:spcAft>
                <a:spcPct val="0"/>
              </a:spcAft>
              <a:buClr>
                <a:srgbClr val="D52B1E"/>
              </a:buClr>
              <a:buSzTx/>
              <a:buNone/>
              <a:tabLst/>
              <a:defRPr/>
            </a:pPr>
            <a:r>
              <a:rPr lang="en-US" sz="2400" dirty="0">
                <a:solidFill>
                  <a:schemeClr val="tx1">
                    <a:lumMod val="50000"/>
                    <a:lumOff val="50000"/>
                  </a:schemeClr>
                </a:solidFill>
              </a:rPr>
              <a:t>B</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two negative assessments: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(FX) didn't</a:t>
            </a:r>
            <a:r>
              <a:rPr kumimoji="0" lang="mr-IN"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t pass </a:t>
            </a:r>
            <a:r>
              <a:rPr kumimoji="0" lang="mr-IN"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41-50 p. that means that the students requires more time to pass the exam and he/she is given another change to pass the exam;</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(F) failed </a:t>
            </a:r>
            <a:r>
              <a:rPr kumimoji="0" lang="mr-IN"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a:r>
            <a:r>
              <a:rPr kumimoji="0" lang="en-US" sz="24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40 p. that means that student has to take the course again. </a:t>
            </a:r>
            <a:r>
              <a:rPr kumimoji="0" lang="en-US" sz="2600" b="0" i="0" u="none" strike="noStrike" kern="1200" cap="none" spc="0" normalizeH="0" baseline="0" noProof="0" dirty="0">
                <a:ln>
                  <a:noFill/>
                </a:ln>
                <a:solidFill>
                  <a:sysClr val="windowText" lastClr="000000"/>
                </a:solidFill>
                <a:effectLst/>
                <a:uLnTx/>
                <a:uFillTx/>
                <a:latin typeface="Arial"/>
                <a:ea typeface="ＭＳ Ｐゴシック" pitchFamily="30" charset="-128"/>
              </a:rPr>
              <a:t>	</a:t>
            </a: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endParaRPr kumimoji="0" lang="en-US" sz="2600" b="0" i="0" u="none" strike="noStrike" kern="1200" cap="none" spc="0" normalizeH="0" baseline="0" noProof="0" dirty="0">
              <a:ln>
                <a:noFill/>
              </a:ln>
              <a:solidFill>
                <a:sysClr val="windowText" lastClr="000000"/>
              </a:solidFill>
              <a:effectLst/>
              <a:uLnTx/>
              <a:uFillTx/>
              <a:latin typeface="Arial"/>
              <a:ea typeface="ＭＳ Ｐゴシック" pitchFamily="30" charset="-128"/>
            </a:endParaRPr>
          </a:p>
        </p:txBody>
      </p:sp>
    </p:spTree>
    <p:extLst>
      <p:ext uri="{BB962C8B-B14F-4D97-AF65-F5344CB8AC3E}">
        <p14:creationId xmlns:p14="http://schemas.microsoft.com/office/powerpoint/2010/main" val="248337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6302CCA2-3DA6-43E8-975B-E39F4FC7F57C}"/>
              </a:ext>
            </a:extLst>
          </p:cNvPr>
          <p:cNvSpPr txBox="1">
            <a:spLocks/>
          </p:cNvSpPr>
          <p:nvPr/>
        </p:nvSpPr>
        <p:spPr bwMode="auto">
          <a:xfrm>
            <a:off x="190500" y="274638"/>
            <a:ext cx="7307580" cy="10258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rPr>
              <a:t>Grade conversion process</a:t>
            </a:r>
          </a:p>
        </p:txBody>
      </p:sp>
      <p:sp>
        <p:nvSpPr>
          <p:cNvPr id="9" name="Content Placeholder 2">
            <a:extLst>
              <a:ext uri="{FF2B5EF4-FFF2-40B4-BE49-F238E27FC236}">
                <a16:creationId xmlns:a16="http://schemas.microsoft.com/office/drawing/2014/main" id="{260F6B49-1634-4B1F-9CF8-2533C01B542C}"/>
              </a:ext>
            </a:extLst>
          </p:cNvPr>
          <p:cNvSpPr txBox="1">
            <a:spLocks/>
          </p:cNvSpPr>
          <p:nvPr/>
        </p:nvSpPr>
        <p:spPr bwMode="auto">
          <a:xfrm>
            <a:off x="190500" y="934720"/>
            <a:ext cx="11818620" cy="5191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GPA of students/graduates is also applied at BSU.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0- 50 points  - 0; 51- 61 points  - 1.55; 61- 71points - 2.16; 71- 81-points - 2.77; 81- 91-points - 3.38;  91-100 points - 4;</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𝐺𝑃𝐴 = 𝛴 (𝐺𝑃 ∙ 𝐶𝑅)/𝛴 𝐶𝑅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𝐺𝑃- </a:t>
            </a:r>
            <a:r>
              <a:rPr kumimoji="0" lang="en-US" sz="2800" b="0" i="0" u="none" strike="noStrike" kern="1200" cap="none" spc="0" normalizeH="0" baseline="0" noProof="0" dirty="0" err="1">
                <a:ln>
                  <a:noFill/>
                </a:ln>
                <a:solidFill>
                  <a:schemeClr val="tx1">
                    <a:lumMod val="50000"/>
                    <a:lumOff val="50000"/>
                  </a:schemeClr>
                </a:solidFill>
                <a:effectLst/>
                <a:uLnTx/>
                <a:uFillTx/>
                <a:latin typeface="Arial"/>
                <a:ea typeface="ＭＳ Ｐゴシック" pitchFamily="30" charset="-128"/>
              </a:rPr>
              <a:t>coeficient</a:t>
            </a: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of  received points in each unit;   𝐶𝑅 - number of credits of unit (study course/module). </a:t>
            </a: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endPar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This approach facilitates the recognition procedure of the education received abroad.  </a:t>
            </a:r>
            <a:endPar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p:txBody>
      </p:sp>
    </p:spTree>
    <p:extLst>
      <p:ext uri="{BB962C8B-B14F-4D97-AF65-F5344CB8AC3E}">
        <p14:creationId xmlns:p14="http://schemas.microsoft.com/office/powerpoint/2010/main" val="227170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Content Placeholder 2">
            <a:extLst>
              <a:ext uri="{FF2B5EF4-FFF2-40B4-BE49-F238E27FC236}">
                <a16:creationId xmlns:a16="http://schemas.microsoft.com/office/drawing/2014/main" id="{38A59A95-685C-4F78-86B3-E213B55BCC50}"/>
              </a:ext>
            </a:extLst>
          </p:cNvPr>
          <p:cNvSpPr txBox="1">
            <a:spLocks/>
          </p:cNvSpPr>
          <p:nvPr/>
        </p:nvSpPr>
        <p:spPr bwMode="auto">
          <a:xfrm>
            <a:off x="1733550" y="2796758"/>
            <a:ext cx="8724900" cy="1062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US" sz="3200" b="0" i="0" u="none" strike="noStrike" kern="1200" cap="none" spc="0" normalizeH="0" baseline="0" noProof="0" dirty="0">
                <a:ln>
                  <a:noFill/>
                </a:ln>
                <a:solidFill>
                  <a:sysClr val="windowText" lastClr="000000"/>
                </a:solidFill>
                <a:effectLst/>
                <a:uLnTx/>
                <a:uFillTx/>
                <a:latin typeface="Arial"/>
                <a:ea typeface="ＭＳ Ｐゴシック" pitchFamily="30" charset="-128"/>
              </a:rPr>
              <a:t> </a:t>
            </a:r>
            <a:r>
              <a:rPr kumimoji="0" lang="en-US" sz="30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Thank you for your attention</a:t>
            </a:r>
          </a:p>
        </p:txBody>
      </p:sp>
    </p:spTree>
    <p:extLst>
      <p:ext uri="{BB962C8B-B14F-4D97-AF65-F5344CB8AC3E}">
        <p14:creationId xmlns:p14="http://schemas.microsoft.com/office/powerpoint/2010/main" val="276489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Sylfaen" panose="010A0502050306030303" pitchFamily="18" charset="0"/>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599440" y="237704"/>
            <a:ext cx="3037840" cy="864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3000" b="1" dirty="0">
                <a:solidFill>
                  <a:schemeClr val="tx1">
                    <a:lumMod val="50000"/>
                    <a:lumOff val="50000"/>
                  </a:schemeClr>
                </a:solidFill>
                <a:latin typeface="Ariel"/>
                <a:cs typeface="Arial Black"/>
              </a:rPr>
              <a:t>Agenda</a:t>
            </a:r>
            <a:endParaRPr kumimoji="0" lang="ka-GE" sz="3000" b="1" i="0" u="none" strike="noStrike" kern="1200" cap="none" spc="0" normalizeH="0" baseline="0" noProof="0" dirty="0">
              <a:ln>
                <a:noFill/>
              </a:ln>
              <a:solidFill>
                <a:schemeClr val="tx1">
                  <a:lumMod val="50000"/>
                  <a:lumOff val="50000"/>
                </a:schemeClr>
              </a:solidFill>
              <a:effectLst/>
              <a:uLnTx/>
              <a:uFillTx/>
              <a:latin typeface="Ariel"/>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3" name="Rectangle 2">
            <a:extLst>
              <a:ext uri="{FF2B5EF4-FFF2-40B4-BE49-F238E27FC236}">
                <a16:creationId xmlns:a16="http://schemas.microsoft.com/office/drawing/2014/main" id="{FD50AEEA-ADC5-49AE-A3D8-01138D6B9B31}"/>
              </a:ext>
            </a:extLst>
          </p:cNvPr>
          <p:cNvSpPr/>
          <p:nvPr/>
        </p:nvSpPr>
        <p:spPr>
          <a:xfrm>
            <a:off x="599440" y="1463040"/>
            <a:ext cx="9418320" cy="3108543"/>
          </a:xfrm>
          <a:prstGeom prst="rect">
            <a:avLst/>
          </a:prstGeom>
        </p:spPr>
        <p:txBody>
          <a:bodyPr wrap="square">
            <a:spAutoFit/>
          </a:bodyPr>
          <a:lstStyle/>
          <a:p>
            <a:pPr marL="457200" indent="-457200">
              <a:buFont typeface="+mj-lt"/>
              <a:buAutoNum type="arabicPeriod"/>
            </a:pPr>
            <a:r>
              <a:rPr lang="en-GB" sz="2800" dirty="0">
                <a:solidFill>
                  <a:schemeClr val="tx1">
                    <a:lumMod val="50000"/>
                    <a:lumOff val="50000"/>
                  </a:schemeClr>
                </a:solidFill>
                <a:latin typeface="Ariel"/>
              </a:rPr>
              <a:t>Credit system used at the institution</a:t>
            </a:r>
          </a:p>
          <a:p>
            <a:pPr marL="457200" indent="-457200">
              <a:buFont typeface="+mj-lt"/>
              <a:buAutoNum type="arabicPeriod"/>
            </a:pPr>
            <a:r>
              <a:rPr lang="en-GB" sz="2800" dirty="0">
                <a:solidFill>
                  <a:schemeClr val="tx1">
                    <a:lumMod val="50000"/>
                    <a:lumOff val="50000"/>
                  </a:schemeClr>
                </a:solidFill>
                <a:latin typeface="Ariel"/>
              </a:rPr>
              <a:t>Alignment with the Bologna Process</a:t>
            </a:r>
          </a:p>
          <a:p>
            <a:pPr marL="457200" indent="-457200">
              <a:buFont typeface="+mj-lt"/>
              <a:buAutoNum type="arabicPeriod"/>
            </a:pPr>
            <a:r>
              <a:rPr lang="en-GB" sz="2800" dirty="0">
                <a:solidFill>
                  <a:schemeClr val="tx1">
                    <a:lumMod val="50000"/>
                    <a:lumOff val="50000"/>
                  </a:schemeClr>
                </a:solidFill>
                <a:latin typeface="Ariel"/>
              </a:rPr>
              <a:t>Use of ECTS</a:t>
            </a:r>
          </a:p>
          <a:p>
            <a:pPr marL="457200" indent="-457200">
              <a:buFont typeface="+mj-lt"/>
              <a:buAutoNum type="arabicPeriod"/>
            </a:pPr>
            <a:r>
              <a:rPr lang="en-GB" sz="2800" dirty="0">
                <a:solidFill>
                  <a:schemeClr val="tx1">
                    <a:lumMod val="50000"/>
                    <a:lumOff val="50000"/>
                  </a:schemeClr>
                </a:solidFill>
                <a:latin typeface="Ariel"/>
              </a:rPr>
              <a:t>Administration structure supporting student mobility</a:t>
            </a:r>
          </a:p>
          <a:p>
            <a:pPr marL="457200" indent="-457200">
              <a:buFont typeface="+mj-lt"/>
              <a:buAutoNum type="arabicPeriod"/>
            </a:pPr>
            <a:r>
              <a:rPr lang="en-GB" sz="2800" dirty="0">
                <a:solidFill>
                  <a:schemeClr val="tx1">
                    <a:lumMod val="50000"/>
                    <a:lumOff val="50000"/>
                  </a:schemeClr>
                </a:solidFill>
                <a:latin typeface="Ariel"/>
              </a:rPr>
              <a:t>Student mobility process</a:t>
            </a:r>
          </a:p>
          <a:p>
            <a:pPr marL="457200" indent="-457200">
              <a:buFont typeface="+mj-lt"/>
              <a:buAutoNum type="arabicPeriod"/>
            </a:pPr>
            <a:r>
              <a:rPr lang="en-GB" sz="2800" dirty="0">
                <a:solidFill>
                  <a:schemeClr val="tx1">
                    <a:lumMod val="50000"/>
                    <a:lumOff val="50000"/>
                  </a:schemeClr>
                </a:solidFill>
                <a:latin typeface="Ariel"/>
              </a:rPr>
              <a:t>Credit transfer process</a:t>
            </a:r>
          </a:p>
          <a:p>
            <a:pPr marL="457200" indent="-457200">
              <a:buFont typeface="+mj-lt"/>
              <a:buAutoNum type="arabicPeriod"/>
            </a:pPr>
            <a:r>
              <a:rPr lang="en-GB" sz="2800" dirty="0">
                <a:solidFill>
                  <a:schemeClr val="tx1">
                    <a:lumMod val="50000"/>
                    <a:lumOff val="50000"/>
                  </a:schemeClr>
                </a:solidFill>
                <a:latin typeface="Ariel"/>
              </a:rPr>
              <a:t>Grade conversion process</a:t>
            </a:r>
          </a:p>
        </p:txBody>
      </p:sp>
    </p:spTree>
    <p:extLst>
      <p:ext uri="{BB962C8B-B14F-4D97-AF65-F5344CB8AC3E}">
        <p14:creationId xmlns:p14="http://schemas.microsoft.com/office/powerpoint/2010/main" val="331668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9" name="Title 1">
            <a:extLst>
              <a:ext uri="{FF2B5EF4-FFF2-40B4-BE49-F238E27FC236}">
                <a16:creationId xmlns:a16="http://schemas.microsoft.com/office/drawing/2014/main" id="{95B76B0D-C68A-4C8B-9052-1B72DFB985E3}"/>
              </a:ext>
            </a:extLst>
          </p:cNvPr>
          <p:cNvSpPr txBox="1">
            <a:spLocks/>
          </p:cNvSpPr>
          <p:nvPr/>
        </p:nvSpPr>
        <p:spPr bwMode="auto">
          <a:xfrm>
            <a:off x="556260" y="461757"/>
            <a:ext cx="8983980" cy="64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300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Credit system used at the institution</a:t>
            </a:r>
          </a:p>
        </p:txBody>
      </p:sp>
      <p:sp>
        <p:nvSpPr>
          <p:cNvPr id="12" name="Content Placeholder 2">
            <a:extLst>
              <a:ext uri="{FF2B5EF4-FFF2-40B4-BE49-F238E27FC236}">
                <a16:creationId xmlns:a16="http://schemas.microsoft.com/office/drawing/2014/main" id="{7ED7CE18-BB2F-4A7C-9B4D-597104E28056}"/>
              </a:ext>
            </a:extLst>
          </p:cNvPr>
          <p:cNvSpPr txBox="1">
            <a:spLocks/>
          </p:cNvSpPr>
          <p:nvPr/>
        </p:nvSpPr>
        <p:spPr bwMode="auto">
          <a:xfrm>
            <a:off x="190500" y="1137920"/>
            <a:ext cx="11838940" cy="49882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All authorized HEIs apply Credit System By Law of </a:t>
            </a:r>
            <a:r>
              <a:rPr kumimoji="0" lang="en-GB" sz="2800" b="0" i="0" u="none" strike="noStrike" kern="1200" cap="none" spc="0" normalizeH="0" baseline="0" noProof="0" dirty="0" err="1">
                <a:ln>
                  <a:noFill/>
                </a:ln>
                <a:solidFill>
                  <a:schemeClr val="tx1">
                    <a:lumMod val="50000"/>
                    <a:lumOff val="50000"/>
                  </a:schemeClr>
                </a:solidFill>
                <a:effectLst/>
                <a:uLnTx/>
                <a:uFillTx/>
                <a:latin typeface="Arial"/>
                <a:ea typeface="ＭＳ Ｐゴシック" pitchFamily="30" charset="-128"/>
              </a:rPr>
              <a:t>Geogia</a:t>
            </a: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 (“On credit calculation of the Higher Educational programs”, ordinance of Ministry of Education and Sciences of Georgia, No3; January 5, 2007)</a:t>
            </a:r>
            <a:endPar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ECTS is student oriented system that is based on learning outcomes and learning process transparency. It aims to facilitate planning of  educational components, recognition of knowledge, skills and competences as well as students mobility process. </a:t>
            </a:r>
          </a:p>
        </p:txBody>
      </p:sp>
    </p:spTree>
    <p:extLst>
      <p:ext uri="{BB962C8B-B14F-4D97-AF65-F5344CB8AC3E}">
        <p14:creationId xmlns:p14="http://schemas.microsoft.com/office/powerpoint/2010/main" val="37578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40E7BA17-4BB8-4FD1-8C42-00B5BA00EF55}"/>
              </a:ext>
            </a:extLst>
          </p:cNvPr>
          <p:cNvSpPr txBox="1">
            <a:spLocks/>
          </p:cNvSpPr>
          <p:nvPr/>
        </p:nvSpPr>
        <p:spPr bwMode="auto">
          <a:xfrm>
            <a:off x="383540" y="254000"/>
            <a:ext cx="8872220" cy="728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lvl="0"/>
            <a:r>
              <a:rPr lang="en-GB" sz="3000" dirty="0"/>
              <a:t>Use of ECTS</a:t>
            </a:r>
            <a:endPar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endParaRPr>
          </a:p>
        </p:txBody>
      </p:sp>
      <p:sp>
        <p:nvSpPr>
          <p:cNvPr id="9" name="Content Placeholder 2">
            <a:extLst>
              <a:ext uri="{FF2B5EF4-FFF2-40B4-BE49-F238E27FC236}">
                <a16:creationId xmlns:a16="http://schemas.microsoft.com/office/drawing/2014/main" id="{0419E869-50EA-4143-B252-6453979171D5}"/>
              </a:ext>
            </a:extLst>
          </p:cNvPr>
          <p:cNvSpPr txBox="1">
            <a:spLocks/>
          </p:cNvSpPr>
          <p:nvPr/>
        </p:nvSpPr>
        <p:spPr bwMode="auto">
          <a:xfrm>
            <a:off x="190500" y="908720"/>
            <a:ext cx="11889740" cy="5217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One credit (ECTS) equals 25-30 hours of students’ learning activity and includes both contact and individual hours. </a:t>
            </a:r>
          </a:p>
          <a:p>
            <a:pPr marL="342900" marR="0" lvl="0" indent="-342900" algn="just"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Credit distribution between various learning components should be based on the real evaluation of the load of the students of an average academic achievement. That is necessary to achieve the defined leaning outcome for each component. The correctness of the credits distribution should be verified via collection and analysis of full information about the real load of the student. Both academic/teaching staff and student should participate in this process. 	</a:t>
            </a:r>
          </a:p>
          <a:p>
            <a:pPr marL="0" marR="0" lvl="0" indent="0" algn="just" defTabSz="457200" rtl="0" eaLnBrk="1" fontAlgn="base" latinLnBrk="0" hangingPunct="1">
              <a:lnSpc>
                <a:spcPct val="100000"/>
              </a:lnSpc>
              <a:spcBef>
                <a:spcPct val="20000"/>
              </a:spcBef>
              <a:spcAft>
                <a:spcPct val="0"/>
              </a:spcAft>
              <a:buClr>
                <a:srgbClr val="D52B1E"/>
              </a:buClr>
              <a:buSzTx/>
              <a:buNone/>
              <a:tabLst/>
              <a:defRPr/>
            </a:pPr>
            <a:endParaRPr kumimoji="0" lang="en-GB" sz="1800" b="0" i="0" u="none" strike="noStrike" kern="1200" cap="none" spc="0" normalizeH="0" baseline="0" noProof="0" dirty="0">
              <a:ln>
                <a:noFill/>
              </a:ln>
              <a:solidFill>
                <a:sysClr val="windowText" lastClr="000000"/>
              </a:solidFill>
              <a:effectLst/>
              <a:uLnTx/>
              <a:uFillTx/>
              <a:latin typeface="Arial"/>
              <a:ea typeface="ＭＳ Ｐゴシック" pitchFamily="30" charset="-128"/>
            </a:endParaRPr>
          </a:p>
          <a:p>
            <a:pPr marL="342900" marR="0" lvl="0" indent="-342900" algn="just" defTabSz="457200" rtl="0" eaLnBrk="1" fontAlgn="base" latinLnBrk="0" hangingPunct="1">
              <a:lnSpc>
                <a:spcPct val="100000"/>
              </a:lnSpc>
              <a:spcBef>
                <a:spcPct val="20000"/>
              </a:spcBef>
              <a:spcAft>
                <a:spcPct val="0"/>
              </a:spcAft>
              <a:buClr>
                <a:srgbClr val="D52B1E"/>
              </a:buClr>
              <a:buSzTx/>
              <a:buFont typeface="Arial" charset="0"/>
              <a:buChar char="•"/>
              <a:tabLst/>
              <a:defRPr/>
            </a:pPr>
            <a:endParaRPr kumimoji="0" lang="en-GB" sz="1800" b="0" i="0" u="none" strike="noStrike" kern="1200" cap="none" spc="0" normalizeH="0" baseline="0" noProof="0" dirty="0">
              <a:ln>
                <a:noFill/>
              </a:ln>
              <a:solidFill>
                <a:sysClr val="windowText" lastClr="000000"/>
              </a:solidFill>
              <a:effectLst/>
              <a:uLnTx/>
              <a:uFillTx/>
              <a:latin typeface="Arial"/>
              <a:ea typeface="ＭＳ Ｐゴシック" pitchFamily="30" charset="-128"/>
            </a:endParaRPr>
          </a:p>
          <a:p>
            <a:pPr marL="342900" marR="0" lvl="0" indent="-342900" algn="just" defTabSz="457200" rtl="0" eaLnBrk="1" fontAlgn="base" latinLnBrk="0" hangingPunct="1">
              <a:lnSpc>
                <a:spcPct val="100000"/>
              </a:lnSpc>
              <a:spcBef>
                <a:spcPct val="20000"/>
              </a:spcBef>
              <a:spcAft>
                <a:spcPct val="0"/>
              </a:spcAft>
              <a:buClr>
                <a:srgbClr val="D52B1E"/>
              </a:buClr>
              <a:buSzTx/>
              <a:buFont typeface="Arial" charset="0"/>
              <a:buChar char="•"/>
              <a:tabLst/>
              <a:defRPr/>
            </a:pPr>
            <a:endParaRPr kumimoji="0" lang="en-GB" sz="1800" b="0" i="0" u="none" strike="noStrike" kern="1200" cap="none" spc="0" normalizeH="0" baseline="0" noProof="0" dirty="0">
              <a:ln>
                <a:noFill/>
              </a:ln>
              <a:solidFill>
                <a:sysClr val="windowText" lastClr="000000"/>
              </a:solidFill>
              <a:effectLst/>
              <a:uLnTx/>
              <a:uFillTx/>
              <a:latin typeface="Arial"/>
              <a:ea typeface="ＭＳ Ｐゴシック" pitchFamily="30" charset="-128"/>
            </a:endParaRPr>
          </a:p>
        </p:txBody>
      </p:sp>
    </p:spTree>
    <p:extLst>
      <p:ext uri="{BB962C8B-B14F-4D97-AF65-F5344CB8AC3E}">
        <p14:creationId xmlns:p14="http://schemas.microsoft.com/office/powerpoint/2010/main" val="315112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3" name="Title 1">
            <a:extLst>
              <a:ext uri="{FF2B5EF4-FFF2-40B4-BE49-F238E27FC236}">
                <a16:creationId xmlns:a16="http://schemas.microsoft.com/office/drawing/2014/main" id="{DC1455A5-2FDB-4990-AFFC-0D017A09FA5E}"/>
              </a:ext>
            </a:extLst>
          </p:cNvPr>
          <p:cNvSpPr txBox="1">
            <a:spLocks/>
          </p:cNvSpPr>
          <p:nvPr/>
        </p:nvSpPr>
        <p:spPr bwMode="auto">
          <a:xfrm>
            <a:off x="190500" y="274638"/>
            <a:ext cx="7185660" cy="728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lvl="0"/>
            <a:r>
              <a:rPr lang="en-GB" sz="3000" dirty="0"/>
              <a:t>Use of ECTS</a:t>
            </a:r>
            <a:endPar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endParaRPr>
          </a:p>
        </p:txBody>
      </p:sp>
      <p:sp>
        <p:nvSpPr>
          <p:cNvPr id="14" name="Content Placeholder 2">
            <a:extLst>
              <a:ext uri="{FF2B5EF4-FFF2-40B4-BE49-F238E27FC236}">
                <a16:creationId xmlns:a16="http://schemas.microsoft.com/office/drawing/2014/main" id="{9AD0A03A-0F03-4D2F-9BA9-9DDDD3A93043}"/>
              </a:ext>
            </a:extLst>
          </p:cNvPr>
          <p:cNvSpPr txBox="1">
            <a:spLocks/>
          </p:cNvSpPr>
          <p:nvPr/>
        </p:nvSpPr>
        <p:spPr bwMode="auto">
          <a:xfrm>
            <a:off x="190500" y="908720"/>
            <a:ext cx="11666220" cy="5217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a:solidFill>
                  <a:schemeClr val="tx1">
                    <a:lumMod val="50000"/>
                    <a:lumOff val="50000"/>
                  </a:schemeClr>
                </a:solidFill>
              </a:rPr>
              <a:t>One academic year comprises 60 (ECTS) Credits. </a:t>
            </a:r>
          </a:p>
          <a:p>
            <a:r>
              <a:rPr lang="en-GB" sz="2800" dirty="0">
                <a:solidFill>
                  <a:schemeClr val="tx1">
                    <a:lumMod val="50000"/>
                    <a:lumOff val="50000"/>
                  </a:schemeClr>
                </a:solidFill>
              </a:rPr>
              <a:t>Considering the individual peculiarities of the Higher educational program or/and student, it is permissible the annual learning load of the student to be more or less 60 credits; However, it is not permitted the annual learning load to exceed 75 (ECTS) credits.</a:t>
            </a:r>
            <a:endParaRPr kumimoji="0" lang="en-US" sz="2800" b="0" i="0" u="none" strike="noStrike" kern="1200" cap="none" spc="0" normalizeH="0" baseline="0" noProof="0" dirty="0">
              <a:ln>
                <a:noFill/>
              </a:ln>
              <a:solidFill>
                <a:schemeClr val="tx1">
                  <a:lumMod val="50000"/>
                  <a:lumOff val="50000"/>
                </a:schemeClr>
              </a:solidFill>
              <a:effectLst/>
              <a:uLnTx/>
              <a:uFillTx/>
            </a:endParaRP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endParaRPr lang="en-US" sz="2800" dirty="0">
              <a:solidFill>
                <a:schemeClr val="tx1">
                  <a:lumMod val="50000"/>
                  <a:lumOff val="50000"/>
                </a:schemeClr>
              </a:solidFill>
            </a:endParaRPr>
          </a:p>
          <a:p>
            <a:pPr lvl="0">
              <a:defRPr/>
            </a:pPr>
            <a:r>
              <a:rPr lang="en-US" sz="2800" dirty="0">
                <a:solidFill>
                  <a:schemeClr val="tx1">
                    <a:lumMod val="50000"/>
                    <a:lumOff val="50000"/>
                  </a:schemeClr>
                </a:solidFill>
              </a:rPr>
              <a:t>Bachelor program – 240 credits </a:t>
            </a:r>
          </a:p>
          <a:p>
            <a:pPr lvl="0">
              <a:defRPr/>
            </a:pPr>
            <a:r>
              <a:rPr lang="en-US" sz="2800" dirty="0">
                <a:solidFill>
                  <a:schemeClr val="tx1">
                    <a:lumMod val="50000"/>
                    <a:lumOff val="50000"/>
                  </a:schemeClr>
                </a:solidFill>
              </a:rPr>
              <a:t>Master program – 120 credits</a:t>
            </a:r>
          </a:p>
          <a:p>
            <a:pPr lvl="0">
              <a:defRPr/>
            </a:pPr>
            <a:r>
              <a:rPr lang="en-US" sz="2800" dirty="0">
                <a:solidFill>
                  <a:schemeClr val="tx1">
                    <a:lumMod val="50000"/>
                    <a:lumOff val="50000"/>
                  </a:schemeClr>
                </a:solidFill>
              </a:rPr>
              <a:t>Doctoral  program – 180 credits</a:t>
            </a:r>
            <a:endParaRPr lang="en-GB" sz="2800" dirty="0">
              <a:solidFill>
                <a:schemeClr val="tx1">
                  <a:lumMod val="50000"/>
                  <a:lumOff val="50000"/>
                </a:schemeClr>
              </a:solidFill>
            </a:endParaRP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One cycle medical program – 360 </a:t>
            </a:r>
            <a:r>
              <a:rPr kumimoji="0" lang="en-US" sz="2800" b="0" i="0" u="none" strike="noStrike" kern="1200" cap="none" spc="0" normalizeH="0" baseline="0" noProof="0" dirty="0" err="1">
                <a:ln>
                  <a:noFill/>
                </a:ln>
                <a:solidFill>
                  <a:schemeClr val="tx1">
                    <a:lumMod val="50000"/>
                    <a:lumOff val="50000"/>
                  </a:schemeClr>
                </a:solidFill>
                <a:effectLst/>
                <a:uLnTx/>
                <a:uFillTx/>
                <a:latin typeface="Arial"/>
                <a:ea typeface="ＭＳ Ｐゴシック" pitchFamily="30" charset="-128"/>
              </a:rPr>
              <a:t>crwdits</a:t>
            </a:r>
            <a:endPar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p:txBody>
      </p:sp>
    </p:spTree>
    <p:extLst>
      <p:ext uri="{BB962C8B-B14F-4D97-AF65-F5344CB8AC3E}">
        <p14:creationId xmlns:p14="http://schemas.microsoft.com/office/powerpoint/2010/main" val="296373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3" name="Title 1">
            <a:extLst>
              <a:ext uri="{FF2B5EF4-FFF2-40B4-BE49-F238E27FC236}">
                <a16:creationId xmlns:a16="http://schemas.microsoft.com/office/drawing/2014/main" id="{DC1455A5-2FDB-4990-AFFC-0D017A09FA5E}"/>
              </a:ext>
            </a:extLst>
          </p:cNvPr>
          <p:cNvSpPr txBox="1">
            <a:spLocks/>
          </p:cNvSpPr>
          <p:nvPr/>
        </p:nvSpPr>
        <p:spPr bwMode="auto">
          <a:xfrm>
            <a:off x="190500" y="274638"/>
            <a:ext cx="7185660" cy="728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lvl="0"/>
            <a:r>
              <a:rPr lang="en-GB" sz="3000"/>
              <a:t>Use of ECTS</a:t>
            </a:r>
            <a:endParaRPr lang="en-GB" sz="3000" dirty="0"/>
          </a:p>
        </p:txBody>
      </p:sp>
      <p:sp>
        <p:nvSpPr>
          <p:cNvPr id="14" name="Content Placeholder 2">
            <a:extLst>
              <a:ext uri="{FF2B5EF4-FFF2-40B4-BE49-F238E27FC236}">
                <a16:creationId xmlns:a16="http://schemas.microsoft.com/office/drawing/2014/main" id="{9AD0A03A-0F03-4D2F-9BA9-9DDDD3A93043}"/>
              </a:ext>
            </a:extLst>
          </p:cNvPr>
          <p:cNvSpPr txBox="1">
            <a:spLocks/>
          </p:cNvSpPr>
          <p:nvPr/>
        </p:nvSpPr>
        <p:spPr bwMode="auto">
          <a:xfrm>
            <a:off x="190500" y="908720"/>
            <a:ext cx="11666220" cy="5217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Student Evaluation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The achievement of the leaning outcome of the student is assessed in each component of the program via mid and final evaluation.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US"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Evaluation component, method and criteria should be adequate to the component defined by the educational program and to the evaluation of the learning outcome to be achieved.  </a:t>
            </a:r>
          </a:p>
        </p:txBody>
      </p:sp>
    </p:spTree>
    <p:extLst>
      <p:ext uri="{BB962C8B-B14F-4D97-AF65-F5344CB8AC3E}">
        <p14:creationId xmlns:p14="http://schemas.microsoft.com/office/powerpoint/2010/main" val="204838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B14BDF7F-92AC-4B00-8705-1B692EB1F8ED}"/>
              </a:ext>
            </a:extLst>
          </p:cNvPr>
          <p:cNvSpPr txBox="1">
            <a:spLocks/>
          </p:cNvSpPr>
          <p:nvPr/>
        </p:nvSpPr>
        <p:spPr bwMode="auto">
          <a:xfrm>
            <a:off x="190500" y="274638"/>
            <a:ext cx="8100060" cy="9941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rPr>
              <a:t>Administration structure supporting student mobility</a:t>
            </a:r>
          </a:p>
        </p:txBody>
      </p:sp>
      <p:sp>
        <p:nvSpPr>
          <p:cNvPr id="9" name="Content Placeholder 2">
            <a:extLst>
              <a:ext uri="{FF2B5EF4-FFF2-40B4-BE49-F238E27FC236}">
                <a16:creationId xmlns:a16="http://schemas.microsoft.com/office/drawing/2014/main" id="{7751FB20-CFCD-46C1-9FC0-55D7AC207B19}"/>
              </a:ext>
            </a:extLst>
          </p:cNvPr>
          <p:cNvSpPr txBox="1">
            <a:spLocks/>
          </p:cNvSpPr>
          <p:nvPr/>
        </p:nvSpPr>
        <p:spPr bwMode="auto">
          <a:xfrm>
            <a:off x="190500" y="1600200"/>
            <a:ext cx="1140206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University level</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Program leader + program team</a:t>
            </a:r>
          </a:p>
          <a:p>
            <a:pPr>
              <a:defRPr/>
            </a:pPr>
            <a:r>
              <a:rPr lang="en-GB" sz="2800" dirty="0">
                <a:solidFill>
                  <a:schemeClr val="tx1">
                    <a:lumMod val="50000"/>
                    <a:lumOff val="50000"/>
                  </a:schemeClr>
                </a:solidFill>
              </a:rPr>
              <a:t>Quality assurance service</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International relations office of BSU (IRO)</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Faculty dean </a:t>
            </a: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endPar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At the National level</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NEO  (National Erasmus office  of Georgia )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Quality development National </a:t>
            </a:r>
            <a:r>
              <a:rPr kumimoji="0" lang="en-GB" sz="2800" b="0" i="0" u="none" strike="noStrike" kern="1200" cap="none" spc="0" normalizeH="0" baseline="0" noProof="0" dirty="0" err="1">
                <a:ln>
                  <a:noFill/>
                </a:ln>
                <a:solidFill>
                  <a:schemeClr val="tx1">
                    <a:lumMod val="50000"/>
                    <a:lumOff val="50000"/>
                  </a:schemeClr>
                </a:solidFill>
                <a:effectLst/>
                <a:uLnTx/>
                <a:uFillTx/>
                <a:latin typeface="Arial"/>
                <a:ea typeface="ＭＳ Ｐゴシック" pitchFamily="30" charset="-128"/>
              </a:rPr>
              <a:t>Center</a:t>
            </a:r>
            <a:endPar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p:txBody>
      </p:sp>
    </p:spTree>
    <p:extLst>
      <p:ext uri="{BB962C8B-B14F-4D97-AF65-F5344CB8AC3E}">
        <p14:creationId xmlns:p14="http://schemas.microsoft.com/office/powerpoint/2010/main" val="262191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9446750A-7BA0-4E0C-BD23-1DF0E99BB6F3}"/>
              </a:ext>
            </a:extLst>
          </p:cNvPr>
          <p:cNvSpPr txBox="1">
            <a:spLocks/>
          </p:cNvSpPr>
          <p:nvPr/>
        </p:nvSpPr>
        <p:spPr bwMode="auto">
          <a:xfrm>
            <a:off x="190500" y="274638"/>
            <a:ext cx="8079740" cy="863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rPr>
              <a:t>Student mobility process</a:t>
            </a:r>
          </a:p>
        </p:txBody>
      </p:sp>
      <p:sp>
        <p:nvSpPr>
          <p:cNvPr id="9" name="Content Placeholder 2">
            <a:extLst>
              <a:ext uri="{FF2B5EF4-FFF2-40B4-BE49-F238E27FC236}">
                <a16:creationId xmlns:a16="http://schemas.microsoft.com/office/drawing/2014/main" id="{A864D826-59CE-4951-844C-458CC3676F57}"/>
              </a:ext>
            </a:extLst>
          </p:cNvPr>
          <p:cNvSpPr txBox="1">
            <a:spLocks/>
          </p:cNvSpPr>
          <p:nvPr/>
        </p:nvSpPr>
        <p:spPr bwMode="auto">
          <a:xfrm>
            <a:off x="190500" y="1600200"/>
            <a:ext cx="1161542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Types of mobility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Mobility within the same university (the student changes the educational program)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Mobility between the HEIs within the country (the student changes the HEI and/or educational program) </a:t>
            </a: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Mobility in the foreign partner HEI</a:t>
            </a:r>
          </a:p>
        </p:txBody>
      </p:sp>
    </p:spTree>
    <p:extLst>
      <p:ext uri="{BB962C8B-B14F-4D97-AF65-F5344CB8AC3E}">
        <p14:creationId xmlns:p14="http://schemas.microsoft.com/office/powerpoint/2010/main" val="159589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76000" b="-76000"/>
          </a:stretch>
        </a:blipFill>
        <a:effectLst/>
      </p:bgPr>
    </p:bg>
    <p:spTree>
      <p:nvGrpSpPr>
        <p:cNvPr id="1" name=""/>
        <p:cNvGrpSpPr/>
        <p:nvPr/>
      </p:nvGrpSpPr>
      <p:grpSpPr>
        <a:xfrm>
          <a:off x="0" y="0"/>
          <a:ext cx="0" cy="0"/>
          <a:chOff x="0" y="0"/>
          <a:chExt cx="0" cy="0"/>
        </a:xfrm>
      </p:grpSpPr>
      <p:pic>
        <p:nvPicPr>
          <p:cNvPr id="6" name="სურათი 8">
            <a:extLst>
              <a:ext uri="{FF2B5EF4-FFF2-40B4-BE49-F238E27FC236}">
                <a16:creationId xmlns:a16="http://schemas.microsoft.com/office/drawing/2014/main" id="{39E296B2-2AE7-407A-8AFD-0160BAB0A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9980" y="5416062"/>
            <a:ext cx="1332020" cy="1441938"/>
          </a:xfrm>
          <a:prstGeom prst="rect">
            <a:avLst/>
          </a:prstGeom>
        </p:spPr>
      </p:pic>
      <p:sp>
        <p:nvSpPr>
          <p:cNvPr id="8" name="Footer Placeholder 3">
            <a:extLst>
              <a:ext uri="{FF2B5EF4-FFF2-40B4-BE49-F238E27FC236}">
                <a16:creationId xmlns:a16="http://schemas.microsoft.com/office/drawing/2014/main" id="{388D24F5-8650-4F02-BF04-AE1C1664DA0A}"/>
              </a:ext>
            </a:extLst>
          </p:cNvPr>
          <p:cNvSpPr>
            <a:spLocks noGrp="1"/>
          </p:cNvSpPr>
          <p:nvPr>
            <p:ph type="ftr" sz="quarter" idx="11"/>
          </p:nvPr>
        </p:nvSpPr>
        <p:spPr>
          <a:xfrm>
            <a:off x="6575669" y="6238875"/>
            <a:ext cx="42843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Sylfaen" panose="010A0502050306030303" pitchFamily="18" charset="0"/>
                <a:ea typeface="+mn-ea"/>
                <a:cs typeface="+mn-cs"/>
              </a:rPr>
              <a:t>Batumi Shota Rustaveli State University</a:t>
            </a:r>
            <a:endPar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სათაური 1">
            <a:extLst>
              <a:ext uri="{FF2B5EF4-FFF2-40B4-BE49-F238E27FC236}">
                <a16:creationId xmlns:a16="http://schemas.microsoft.com/office/drawing/2014/main" id="{8417EB31-B872-4B97-B733-7FD25332D0D1}"/>
              </a:ext>
            </a:extLst>
          </p:cNvPr>
          <p:cNvSpPr txBox="1">
            <a:spLocks/>
          </p:cNvSpPr>
          <p:nvPr/>
        </p:nvSpPr>
        <p:spPr>
          <a:xfrm>
            <a:off x="1274818" y="237704"/>
            <a:ext cx="2362462" cy="10627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ka-GE" sz="2800" b="1"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11" name="სათაური 1">
            <a:extLst>
              <a:ext uri="{FF2B5EF4-FFF2-40B4-BE49-F238E27FC236}">
                <a16:creationId xmlns:a16="http://schemas.microsoft.com/office/drawing/2014/main" id="{62FD8F80-959C-48A1-8126-58119B2DDA2B}"/>
              </a:ext>
            </a:extLst>
          </p:cNvPr>
          <p:cNvSpPr txBox="1">
            <a:spLocks/>
          </p:cNvSpPr>
          <p:nvPr/>
        </p:nvSpPr>
        <p:spPr>
          <a:xfrm>
            <a:off x="1155937" y="2917918"/>
            <a:ext cx="10040203" cy="12932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ka-GE" sz="3600" b="0" i="0" u="none" strike="noStrike" kern="1200" cap="none" spc="0" normalizeH="0" baseline="0" noProof="0" dirty="0">
              <a:ln>
                <a:noFill/>
              </a:ln>
              <a:solidFill>
                <a:prstClr val="black"/>
              </a:solidFill>
              <a:effectLst/>
              <a:uLnTx/>
              <a:uFillTx/>
              <a:latin typeface="Sylfaen" panose="010A0502050306030303" pitchFamily="18" charset="0"/>
              <a:ea typeface="+mj-ea"/>
              <a:cs typeface="+mj-cs"/>
            </a:endParaRPr>
          </a:p>
        </p:txBody>
      </p:sp>
      <p:sp>
        <p:nvSpPr>
          <p:cNvPr id="7" name="Title 1">
            <a:extLst>
              <a:ext uri="{FF2B5EF4-FFF2-40B4-BE49-F238E27FC236}">
                <a16:creationId xmlns:a16="http://schemas.microsoft.com/office/drawing/2014/main" id="{76401F09-2935-491A-B017-BDA0345EC941}"/>
              </a:ext>
            </a:extLst>
          </p:cNvPr>
          <p:cNvSpPr txBox="1">
            <a:spLocks/>
          </p:cNvSpPr>
          <p:nvPr/>
        </p:nvSpPr>
        <p:spPr bwMode="auto">
          <a:xfrm>
            <a:off x="190500" y="254000"/>
            <a:ext cx="7571740" cy="8124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6E6E6E"/>
                </a:solidFill>
                <a:effectLst/>
                <a:uLnTx/>
                <a:uFillTx/>
                <a:latin typeface="Arial"/>
                <a:ea typeface="ＭＳ Ｐゴシック" pitchFamily="30" charset="-128"/>
              </a:rPr>
              <a:t>Credit transfer process</a:t>
            </a:r>
          </a:p>
        </p:txBody>
      </p:sp>
      <p:sp>
        <p:nvSpPr>
          <p:cNvPr id="9" name="Content Placeholder 2">
            <a:extLst>
              <a:ext uri="{FF2B5EF4-FFF2-40B4-BE49-F238E27FC236}">
                <a16:creationId xmlns:a16="http://schemas.microsoft.com/office/drawing/2014/main" id="{E7CAA4F3-4EC7-4A6F-A0B1-06F927E5BA25}"/>
              </a:ext>
            </a:extLst>
          </p:cNvPr>
          <p:cNvSpPr txBox="1">
            <a:spLocks/>
          </p:cNvSpPr>
          <p:nvPr/>
        </p:nvSpPr>
        <p:spPr bwMode="auto">
          <a:xfrm>
            <a:off x="190500" y="965200"/>
            <a:ext cx="11757660" cy="5160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D52B1E"/>
              </a:buClr>
              <a:buFont typeface="Arial" charset="0"/>
              <a:buChar char="•"/>
              <a:defRPr sz="3200" kern="1200">
                <a:solidFill>
                  <a:schemeClr val="tx1"/>
                </a:solidFill>
                <a:latin typeface="Arial"/>
                <a:ea typeface="ＭＳ Ｐゴシック" pitchFamily="30" charset="-128"/>
                <a:cs typeface="ＭＳ Ｐゴシック" pitchFamily="28" charset="-128"/>
              </a:defRPr>
            </a:lvl1pPr>
            <a:lvl2pPr marL="742950" indent="-285750" algn="l" defTabSz="457200" rtl="0" eaLnBrk="1" fontAlgn="base" hangingPunct="1">
              <a:spcBef>
                <a:spcPct val="20000"/>
              </a:spcBef>
              <a:spcAft>
                <a:spcPct val="0"/>
              </a:spcAft>
              <a:buClr>
                <a:srgbClr val="D52B1E"/>
              </a:buClr>
              <a:buFont typeface="Arial" charset="0"/>
              <a:buChar char="–"/>
              <a:defRPr sz="2800" kern="1200">
                <a:solidFill>
                  <a:schemeClr val="tx1"/>
                </a:solidFill>
                <a:latin typeface="Arial"/>
                <a:ea typeface="ＭＳ Ｐゴシック" pitchFamily="30" charset="-128"/>
                <a:cs typeface="ＭＳ Ｐゴシック" pitchFamily="28" charset="-128"/>
              </a:defRPr>
            </a:lvl2pPr>
            <a:lvl3pPr marL="1143000" indent="-228600" algn="l" defTabSz="457200" rtl="0" eaLnBrk="1" fontAlgn="base" hangingPunct="1">
              <a:spcBef>
                <a:spcPct val="20000"/>
              </a:spcBef>
              <a:spcAft>
                <a:spcPct val="0"/>
              </a:spcAft>
              <a:buClr>
                <a:srgbClr val="D52B1E"/>
              </a:buClr>
              <a:buFont typeface="Arial" charset="0"/>
              <a:buChar char="•"/>
              <a:defRPr sz="2400" kern="1200">
                <a:solidFill>
                  <a:schemeClr val="tx1"/>
                </a:solidFill>
                <a:latin typeface="Arial"/>
                <a:ea typeface="ＭＳ Ｐゴシック" pitchFamily="30" charset="-128"/>
                <a:cs typeface="ＭＳ Ｐゴシック" pitchFamily="28" charset="-128"/>
              </a:defRPr>
            </a:lvl3pPr>
            <a:lvl4pPr marL="16002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4pPr>
            <a:lvl5pPr marL="2057400" indent="-228600" algn="l" defTabSz="457200" rtl="0" eaLnBrk="1" fontAlgn="base" hangingPunct="1">
              <a:spcBef>
                <a:spcPct val="20000"/>
              </a:spcBef>
              <a:spcAft>
                <a:spcPct val="0"/>
              </a:spcAft>
              <a:buClr>
                <a:srgbClr val="D52B1E"/>
              </a:buClr>
              <a:buFont typeface="Arial" charset="0"/>
              <a:buChar char="»"/>
              <a:defRPr sz="2000" kern="1200">
                <a:solidFill>
                  <a:schemeClr val="tx1"/>
                </a:solidFill>
                <a:latin typeface="Arial"/>
                <a:ea typeface="ＭＳ Ｐゴシック" pitchFamily="30" charset="-128"/>
                <a:cs typeface="ＭＳ Ｐゴシック" pitchFamily="28"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Credit transfer process is closely connected with comparison and compatibility determination process of the program components (learning courses). Obtained credits are recognized in case they are compatible with the learning outcomes. </a:t>
            </a:r>
          </a:p>
          <a:p>
            <a:pPr marL="0" marR="0" lvl="0" indent="0" algn="l" defTabSz="457200" rtl="0" eaLnBrk="1" fontAlgn="base" latinLnBrk="0" hangingPunct="1">
              <a:lnSpc>
                <a:spcPct val="100000"/>
              </a:lnSpc>
              <a:spcBef>
                <a:spcPct val="20000"/>
              </a:spcBef>
              <a:spcAft>
                <a:spcPct val="0"/>
              </a:spcAft>
              <a:buClr>
                <a:srgbClr val="D52B1E"/>
              </a:buClr>
              <a:buSzTx/>
              <a:buFont typeface="Arial" charset="0"/>
              <a:buNone/>
              <a:tabLst/>
              <a:defRPr/>
            </a:pPr>
            <a:endPar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endParaRPr>
          </a:p>
          <a:p>
            <a:pPr marL="342900" marR="0" lvl="0" indent="-342900" algn="l" defTabSz="457200" rtl="0" eaLnBrk="1" fontAlgn="base" latinLnBrk="0" hangingPunct="1">
              <a:lnSpc>
                <a:spcPct val="100000"/>
              </a:lnSpc>
              <a:spcBef>
                <a:spcPct val="20000"/>
              </a:spcBef>
              <a:spcAft>
                <a:spcPct val="0"/>
              </a:spcAft>
              <a:buClr>
                <a:srgbClr val="D52B1E"/>
              </a:buClr>
              <a:buSzTx/>
              <a:buFont typeface="Arial" charset="0"/>
              <a:buChar char="•"/>
              <a:tabLst/>
              <a:defRPr/>
            </a:pPr>
            <a:r>
              <a:rPr kumimoji="0" lang="en-GB" sz="2800" b="0" i="0" u="none" strike="noStrike" kern="1200" cap="none" spc="0" normalizeH="0" baseline="0" noProof="0" dirty="0">
                <a:ln>
                  <a:noFill/>
                </a:ln>
                <a:solidFill>
                  <a:schemeClr val="tx1">
                    <a:lumMod val="50000"/>
                    <a:lumOff val="50000"/>
                  </a:schemeClr>
                </a:solidFill>
                <a:effectLst/>
                <a:uLnTx/>
                <a:uFillTx/>
                <a:latin typeface="Arial"/>
                <a:ea typeface="ＭＳ Ｐゴシック" pitchFamily="30" charset="-128"/>
              </a:rPr>
              <a:t>Educational programs allow to recognize some courses as well as elective courses stipulated under the program</a:t>
            </a:r>
          </a:p>
        </p:txBody>
      </p:sp>
    </p:spTree>
    <p:extLst>
      <p:ext uri="{BB962C8B-B14F-4D97-AF65-F5344CB8AC3E}">
        <p14:creationId xmlns:p14="http://schemas.microsoft.com/office/powerpoint/2010/main" val="2658964578"/>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775</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Arial Black</vt:lpstr>
      <vt:lpstr>Ariel</vt:lpstr>
      <vt:lpstr>Calibri</vt:lpstr>
      <vt:lpstr>Sylfaen</vt:lpstr>
      <vt:lpstr>Office-ის თემა</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ბათუმის შოთა რუსთაველის სახელმწიფო უნივერსიტეტი</dc:title>
  <dc:creator>Mari</dc:creator>
  <cp:lastModifiedBy>ADMIN</cp:lastModifiedBy>
  <cp:revision>38</cp:revision>
  <dcterms:created xsi:type="dcterms:W3CDTF">2017-09-27T05:32:19Z</dcterms:created>
  <dcterms:modified xsi:type="dcterms:W3CDTF">2017-11-12T06:10:35Z</dcterms:modified>
</cp:coreProperties>
</file>