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1" r:id="rId2"/>
    <p:sldId id="276" r:id="rId3"/>
    <p:sldId id="282" r:id="rId4"/>
    <p:sldId id="283" r:id="rId5"/>
    <p:sldId id="284" r:id="rId6"/>
    <p:sldId id="285" r:id="rId7"/>
    <p:sldId id="286" r:id="rId8"/>
    <p:sldId id="289" r:id="rId9"/>
    <p:sldId id="290" r:id="rId10"/>
    <p:sldId id="287" r:id="rId11"/>
    <p:sldId id="288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FAFAF"/>
    <a:srgbClr val="6E6E6E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16" autoAdjust="0"/>
  </p:normalViewPr>
  <p:slideViewPr>
    <p:cSldViewPr snapToObjects="1">
      <p:cViewPr varScale="1">
        <p:scale>
          <a:sx n="99" d="100"/>
          <a:sy n="99" d="100"/>
        </p:scale>
        <p:origin x="555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8" d="100"/>
          <a:sy n="108" d="100"/>
        </p:scale>
        <p:origin x="-343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E6A84C-5721-5147-B4B0-84AAABE55B41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A27A530-6454-474D-A834-09EC04492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9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E37A88-738B-774C-8D5F-6651561E1D66}" type="datetime1">
              <a:rPr lang="en-US"/>
              <a:pPr>
                <a:defRPr/>
              </a:pPr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13E594-B8E4-DE4C-8599-FB393C12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ＭＳ Ｐゴシック" pitchFamily="3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Mid qua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" y="274638"/>
            <a:ext cx="52452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3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1792288" y="1523999"/>
            <a:ext cx="5486400" cy="3200401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icon to add SmartArt graphic</a:t>
            </a:r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4BE20-D944-BB44-8E1B-BD079549EF80}" type="datetime1">
              <a:rPr lang="en-GB"/>
              <a:pPr>
                <a:defRPr/>
              </a:pPr>
              <a:t>13/11/2017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42D14B-477C-8846-82F4-0A5B05BD5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2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6EE5-E57D-8444-A068-41BFE1EC2CCA}" type="datetime1">
              <a:rPr lang="en-GB"/>
              <a:pPr>
                <a:defRPr/>
              </a:pPr>
              <a:t>13/11/2017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2E1C54C-7203-C441-82F9-950E10484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5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-2130425"/>
            <a:ext cx="56673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90500" y="274638"/>
            <a:ext cx="5245100" cy="487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smtClean="0">
                <a:solidFill>
                  <a:srgbClr val="6E6E6E"/>
                </a:solidFill>
                <a:cs typeface="Arial" charset="0"/>
              </a:rPr>
              <a:t>Click to edit Master title style</a:t>
            </a:r>
            <a:endParaRPr lang="en-US" sz="2400" b="1" smtClean="0">
              <a:solidFill>
                <a:srgbClr val="6E6E6E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286000" cy="46021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1524000"/>
            <a:ext cx="6286500" cy="46021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DD491B-4894-E744-8D24-209EDB46C4D5}" type="datetime1">
              <a:rPr lang="en-GB"/>
              <a:pPr>
                <a:defRPr/>
              </a:pPr>
              <a:t>13/11/2017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17FB227D-F707-A141-8C21-54D08ACB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4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dx_grove_building_RB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448300" cy="944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86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dx_grove_building_RB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448300" cy="944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1000" y="2816225"/>
            <a:ext cx="7772400" cy="536575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1000" y="3467100"/>
            <a:ext cx="7772400" cy="723900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4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7249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2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190500" y="274638"/>
            <a:ext cx="5245100" cy="487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smtClean="0">
                <a:solidFill>
                  <a:srgbClr val="6E6E6E"/>
                </a:solidFill>
                <a:cs typeface="Arial" charset="0"/>
              </a:rPr>
              <a:t>Click to edit Master title style</a:t>
            </a:r>
            <a:endParaRPr lang="en-US" sz="2400" b="1" smtClean="0">
              <a:solidFill>
                <a:srgbClr val="6E6E6E"/>
              </a:solidFill>
              <a:cs typeface="Arial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525"/>
            <a:ext cx="3505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156529-9AFC-BE40-9D75-C3A2147B594B}" type="datetime1">
              <a:rPr lang="en-GB"/>
              <a:pPr>
                <a:defRPr/>
              </a:pPr>
              <a:t>13/11/2017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8A1DF157-BC33-4C42-9446-84FC8AB4D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5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600200"/>
            <a:ext cx="4457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9A5A8-6AEC-D84B-8E47-A28F8D01EC77}" type="datetime1">
              <a:rPr lang="en-GB"/>
              <a:pPr>
                <a:defRPr/>
              </a:pPr>
              <a:t>13/11/2017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B5F893-335F-4D4C-90EF-394EC51DE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" y="2174875"/>
            <a:ext cx="43053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74875"/>
            <a:ext cx="42672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A545F-E10D-E541-9FEB-12794604C08C}" type="datetime1">
              <a:rPr lang="en-GB"/>
              <a:pPr>
                <a:defRPr/>
              </a:pPr>
              <a:t>13/11/2017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BF5E4AC-4384-0C46-B3F5-26B9149DF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524500" cy="7159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90500" y="3048000"/>
            <a:ext cx="5524500" cy="1447800"/>
          </a:xfrm>
        </p:spPr>
        <p:txBody>
          <a:bodyPr>
            <a:normAutofit/>
          </a:bodyPr>
          <a:lstStyle>
            <a:lvl1pPr>
              <a:buFontTx/>
              <a:buNone/>
              <a:defRPr sz="2800" b="1"/>
            </a:lvl1pPr>
            <a:lvl2pPr>
              <a:buNone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4877-491E-8B41-BD47-6D0880F10E89}" type="datetime1">
              <a:rPr lang="en-GB"/>
              <a:pPr>
                <a:defRPr/>
              </a:pPr>
              <a:t>13/11/2017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C24DF-8B11-2C40-AC87-A0468FE9B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8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657350"/>
            <a:ext cx="3238500" cy="1162050"/>
          </a:xfrm>
        </p:spPr>
        <p:txBody>
          <a:bodyPr anchor="b"/>
          <a:lstStyle>
            <a:lvl1pPr algn="l">
              <a:defRPr sz="2000" b="1">
                <a:solidFill>
                  <a:srgbClr val="6E6E6E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2819400"/>
            <a:ext cx="3238500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B5508-1FCA-6B4F-9CA6-DE3A5755BCFB}" type="datetime1">
              <a:rPr lang="en-GB"/>
              <a:pPr>
                <a:defRPr/>
              </a:pPr>
              <a:t>13/11/2017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56EF8A4-D2F7-BA45-A642-52AA7FC76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" y="274638"/>
            <a:ext cx="678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500" y="1600200"/>
            <a:ext cx="8724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70" r:id="rId4"/>
    <p:sldLayoutId id="214748428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81" r:id="rId12"/>
    <p:sldLayoutId id="2147484282" r:id="rId13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6E6E6E"/>
          </a:solidFill>
          <a:latin typeface="Arial"/>
          <a:ea typeface="ＭＳ Ｐゴシック" pitchFamily="30" charset="-128"/>
          <a:cs typeface="ＭＳ Ｐゴシック" pitchFamily="28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712" y="2564904"/>
            <a:ext cx="7772400" cy="5365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Akaki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Tsereteli</a:t>
            </a:r>
            <a:r>
              <a:rPr lang="en-GB" dirty="0" smtClean="0">
                <a:solidFill>
                  <a:schemeClr val="tx1"/>
                </a:solidFill>
              </a:rPr>
              <a:t> State University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797152"/>
            <a:ext cx="7772400" cy="7239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GB" dirty="0" smtClean="0"/>
              <a:t>Kutaisi,</a:t>
            </a:r>
          </a:p>
          <a:p>
            <a:pPr algn="r"/>
            <a:r>
              <a:rPr lang="en-GB" dirty="0" smtClean="0"/>
              <a:t> Georgia</a:t>
            </a:r>
          </a:p>
        </p:txBody>
      </p:sp>
      <p:pic>
        <p:nvPicPr>
          <p:cNvPr id="4" name="Picture 67" descr="atsu_log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458" y="272512"/>
            <a:ext cx="1214414" cy="94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46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972962"/>
            <a:ext cx="5965676" cy="487362"/>
          </a:xfrm>
        </p:spPr>
        <p:txBody>
          <a:bodyPr/>
          <a:lstStyle/>
          <a:p>
            <a:r>
              <a:rPr lang="en-GB" dirty="0"/>
              <a:t>Credit transfer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600200"/>
            <a:ext cx="6647656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QA University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NCEQE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endParaRPr lang="en-US" sz="2000" dirty="0" smtClean="0"/>
          </a:p>
          <a:p>
            <a:endParaRPr lang="en-GB" sz="2000" dirty="0"/>
          </a:p>
        </p:txBody>
      </p:sp>
      <p:pic>
        <p:nvPicPr>
          <p:cNvPr id="4" name="Picture 67" descr="atsu_log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402"/>
            <a:ext cx="1214414" cy="94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6718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965676" cy="487362"/>
          </a:xfrm>
        </p:spPr>
        <p:txBody>
          <a:bodyPr/>
          <a:lstStyle/>
          <a:p>
            <a:r>
              <a:rPr lang="en-GB" dirty="0"/>
              <a:t>Grade conversion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endParaRPr lang="en-GB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833254"/>
              </p:ext>
            </p:extLst>
          </p:nvPr>
        </p:nvGraphicFramePr>
        <p:xfrm>
          <a:off x="395536" y="1614054"/>
          <a:ext cx="2232248" cy="3109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35972062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3447431565"/>
                    </a:ext>
                  </a:extLst>
                </a:gridCol>
              </a:tblGrid>
              <a:tr h="371706"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291698"/>
                  </a:ext>
                </a:extLst>
              </a:tr>
              <a:tr h="507136">
                <a:tc>
                  <a:txBody>
                    <a:bodyPr/>
                    <a:lstStyle/>
                    <a:p>
                      <a:r>
                        <a:rPr lang="en-US" dirty="0" smtClean="0"/>
                        <a:t>91-100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43368"/>
                  </a:ext>
                </a:extLst>
              </a:tr>
              <a:tr h="371706">
                <a:tc>
                  <a:txBody>
                    <a:bodyPr/>
                    <a:lstStyle/>
                    <a:p>
                      <a:r>
                        <a:rPr lang="en-US" dirty="0" smtClean="0"/>
                        <a:t>81-90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550705"/>
                  </a:ext>
                </a:extLst>
              </a:tr>
              <a:tr h="371706">
                <a:tc>
                  <a:txBody>
                    <a:bodyPr/>
                    <a:lstStyle/>
                    <a:p>
                      <a:r>
                        <a:rPr lang="en-US" dirty="0" smtClean="0"/>
                        <a:t>71-80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218609"/>
                  </a:ext>
                </a:extLst>
              </a:tr>
              <a:tr h="371706">
                <a:tc>
                  <a:txBody>
                    <a:bodyPr/>
                    <a:lstStyle/>
                    <a:p>
                      <a:r>
                        <a:rPr lang="en-US" dirty="0" smtClean="0"/>
                        <a:t>61-70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22115"/>
                  </a:ext>
                </a:extLst>
              </a:tr>
              <a:tr h="371706">
                <a:tc>
                  <a:txBody>
                    <a:bodyPr/>
                    <a:lstStyle/>
                    <a:p>
                      <a:r>
                        <a:rPr lang="en-US" dirty="0" smtClean="0"/>
                        <a:t>51-60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411923"/>
                  </a:ext>
                </a:extLst>
              </a:tr>
              <a:tr h="37170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41-50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285547"/>
                  </a:ext>
                </a:extLst>
              </a:tr>
              <a:tr h="37170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0-41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7503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190500" y="5174783"/>
            <a:ext cx="470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regulated by </a:t>
            </a:r>
            <a:r>
              <a:rPr lang="en-US" smtClean="0"/>
              <a:t>the committee, </a:t>
            </a:r>
            <a:r>
              <a:rPr lang="en-US" dirty="0" smtClean="0"/>
              <a:t>the decision is made every single time.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4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5245596" cy="487362"/>
          </a:xfrm>
        </p:spPr>
        <p:txBody>
          <a:bodyPr/>
          <a:lstStyle/>
          <a:p>
            <a:pPr algn="ctr"/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Credit system used at the institution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Alignment (or lack of) with the Bologna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Use (or lack of) ECTS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Administration structure supporting student mobility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Student mobility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Credit transfer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Grade conversion process</a:t>
            </a:r>
            <a:endParaRPr lang="en-GB" sz="2000" dirty="0"/>
          </a:p>
        </p:txBody>
      </p:sp>
      <p:pic>
        <p:nvPicPr>
          <p:cNvPr id="4" name="Picture 67" descr="atsu_log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402"/>
            <a:ext cx="1214414" cy="94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670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801111"/>
            <a:ext cx="5965676" cy="487362"/>
          </a:xfrm>
        </p:spPr>
        <p:txBody>
          <a:bodyPr/>
          <a:lstStyle/>
          <a:p>
            <a:pPr algn="ctr"/>
            <a:r>
              <a:rPr lang="en-GB" dirty="0"/>
              <a:t>Credit system used at the </a:t>
            </a:r>
            <a:r>
              <a:rPr lang="en-GB" dirty="0" smtClean="0"/>
              <a:t>institution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 smtClean="0"/>
              <a:t>ECTS at ATSU</a:t>
            </a:r>
          </a:p>
          <a:p>
            <a:endParaRPr lang="en-GB" sz="2000" dirty="0" smtClean="0"/>
          </a:p>
          <a:p>
            <a:r>
              <a:rPr lang="en-GB" sz="2000" dirty="0" smtClean="0"/>
              <a:t>BA   -     240 ECTS;  NQF level 6</a:t>
            </a:r>
          </a:p>
          <a:p>
            <a:r>
              <a:rPr lang="en-GB" sz="2000" dirty="0" smtClean="0"/>
              <a:t>MA  -     120 ECTS</a:t>
            </a:r>
            <a:r>
              <a:rPr lang="en-GB" sz="2000" dirty="0"/>
              <a:t>; </a:t>
            </a:r>
            <a:r>
              <a:rPr lang="en-GB" sz="2000" dirty="0" smtClean="0"/>
              <a:t>  NQF level 7 </a:t>
            </a:r>
          </a:p>
          <a:p>
            <a:r>
              <a:rPr lang="en-GB" sz="2000" dirty="0" smtClean="0"/>
              <a:t>One cycle Medical Program 360 ECTS</a:t>
            </a:r>
          </a:p>
          <a:p>
            <a:r>
              <a:rPr lang="en-GB" sz="2000" dirty="0"/>
              <a:t>One cycle </a:t>
            </a:r>
            <a:r>
              <a:rPr lang="en-GB" sz="2000" dirty="0" smtClean="0"/>
              <a:t>Dental </a:t>
            </a:r>
            <a:r>
              <a:rPr lang="en-GB" sz="2000" dirty="0"/>
              <a:t>Program </a:t>
            </a:r>
            <a:r>
              <a:rPr lang="en-GB" sz="2000" dirty="0" smtClean="0"/>
              <a:t>300 </a:t>
            </a:r>
            <a:r>
              <a:rPr lang="en-GB" sz="2000" dirty="0"/>
              <a:t>ECTS</a:t>
            </a:r>
          </a:p>
          <a:p>
            <a:r>
              <a:rPr lang="en-GB" sz="2000" dirty="0" smtClean="0"/>
              <a:t>PhD -     180 </a:t>
            </a:r>
            <a:r>
              <a:rPr lang="en-GB" sz="2000" dirty="0"/>
              <a:t>ECTS; </a:t>
            </a:r>
            <a:r>
              <a:rPr lang="en-GB" sz="2000" dirty="0" smtClean="0"/>
              <a:t> NQF </a:t>
            </a:r>
            <a:r>
              <a:rPr lang="en-GB" sz="2000" dirty="0"/>
              <a:t>level </a:t>
            </a:r>
            <a:r>
              <a:rPr lang="en-GB" sz="2000" dirty="0" smtClean="0"/>
              <a:t>8</a:t>
            </a:r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1ECTS - 25h;</a:t>
            </a:r>
          </a:p>
          <a:p>
            <a:r>
              <a:rPr lang="en-GB" sz="2000" dirty="0" smtClean="0"/>
              <a:t>Majority of the courses- 5, 10, 15 ECTS;</a:t>
            </a:r>
          </a:p>
          <a:p>
            <a:r>
              <a:rPr lang="en-GB" sz="2000" dirty="0" smtClean="0"/>
              <a:t>Continuous Assessment –Diverse </a:t>
            </a:r>
            <a:r>
              <a:rPr lang="en-GB" sz="2000" dirty="0"/>
              <a:t>A</a:t>
            </a:r>
            <a:r>
              <a:rPr lang="en-GB" sz="2000" dirty="0" smtClean="0"/>
              <a:t>ssessment Methods;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67" descr="atsu_log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402"/>
            <a:ext cx="1214414" cy="94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791728"/>
              </p:ext>
            </p:extLst>
          </p:nvPr>
        </p:nvGraphicFramePr>
        <p:xfrm>
          <a:off x="6063966" y="1593272"/>
          <a:ext cx="2232248" cy="2973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val="2135972062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3447431565"/>
                    </a:ext>
                  </a:extLst>
                </a:gridCol>
              </a:tblGrid>
              <a:tr h="371706"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291698"/>
                  </a:ext>
                </a:extLst>
              </a:tr>
              <a:tr h="371706">
                <a:tc>
                  <a:txBody>
                    <a:bodyPr/>
                    <a:lstStyle/>
                    <a:p>
                      <a:r>
                        <a:rPr lang="en-US" dirty="0" smtClean="0"/>
                        <a:t>91-100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43368"/>
                  </a:ext>
                </a:extLst>
              </a:tr>
              <a:tr h="371706">
                <a:tc>
                  <a:txBody>
                    <a:bodyPr/>
                    <a:lstStyle/>
                    <a:p>
                      <a:r>
                        <a:rPr lang="en-US" dirty="0" smtClean="0"/>
                        <a:t>81-90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550705"/>
                  </a:ext>
                </a:extLst>
              </a:tr>
              <a:tr h="371706">
                <a:tc>
                  <a:txBody>
                    <a:bodyPr/>
                    <a:lstStyle/>
                    <a:p>
                      <a:r>
                        <a:rPr lang="en-US" dirty="0" smtClean="0"/>
                        <a:t>71-80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218609"/>
                  </a:ext>
                </a:extLst>
              </a:tr>
              <a:tr h="371706">
                <a:tc>
                  <a:txBody>
                    <a:bodyPr/>
                    <a:lstStyle/>
                    <a:p>
                      <a:r>
                        <a:rPr lang="en-US" dirty="0" smtClean="0"/>
                        <a:t>61-70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122115"/>
                  </a:ext>
                </a:extLst>
              </a:tr>
              <a:tr h="371706">
                <a:tc>
                  <a:txBody>
                    <a:bodyPr/>
                    <a:lstStyle/>
                    <a:p>
                      <a:r>
                        <a:rPr lang="en-US" dirty="0" smtClean="0"/>
                        <a:t>51-60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411923"/>
                  </a:ext>
                </a:extLst>
              </a:tr>
              <a:tr h="37170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41-50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285547"/>
                  </a:ext>
                </a:extLst>
              </a:tr>
              <a:tr h="37170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0-41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75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3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2000"/>
            <a:ext cx="5965676" cy="487362"/>
          </a:xfrm>
        </p:spPr>
        <p:txBody>
          <a:bodyPr/>
          <a:lstStyle/>
          <a:p>
            <a:pPr algn="ctr"/>
            <a:r>
              <a:rPr lang="en-GB" dirty="0"/>
              <a:t>Alignment (or lack of) with the Bologna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2000" b="1" dirty="0" smtClean="0">
              <a:solidFill>
                <a:srgbClr val="BD582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b="1" dirty="0">
              <a:solidFill>
                <a:srgbClr val="BD582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BD582C"/>
                </a:solidFill>
                <a:latin typeface="Times New Roman" pitchFamily="18" charset="0"/>
                <a:cs typeface="Times New Roman" pitchFamily="18" charset="0"/>
              </a:rPr>
              <a:t>GEORGIA IS PART OF BOLOGNA </a:t>
            </a:r>
            <a:r>
              <a:rPr lang="en-US" sz="2000" b="1" dirty="0" smtClean="0">
                <a:solidFill>
                  <a:srgbClr val="BD582C"/>
                </a:solidFill>
                <a:latin typeface="Times New Roman" pitchFamily="18" charset="0"/>
                <a:cs typeface="Times New Roman" pitchFamily="18" charset="0"/>
              </a:rPr>
              <a:t>PROCESS SINCE </a:t>
            </a:r>
            <a:r>
              <a:rPr lang="en-US" sz="2000" b="1" dirty="0" smtClean="0">
                <a:solidFill>
                  <a:srgbClr val="BD582C"/>
                </a:solidFill>
                <a:latin typeface="Times New Roman" pitchFamily="18" charset="0"/>
                <a:cs typeface="Times New Roman" pitchFamily="18" charset="0"/>
              </a:rPr>
              <a:t>2005</a:t>
            </a:r>
            <a:endParaRPr lang="en-US" sz="2000" b="1" dirty="0">
              <a:solidFill>
                <a:srgbClr val="BD58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603D29"/>
              </a:solidFill>
              <a:cs typeface="Times New Roman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Develop three-cycle system;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Introduce ECTS; 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Develop competence-based curricula; 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Lead in changing the teaching and assessment methodology and make them adjusted to the new requirements </a:t>
            </a:r>
          </a:p>
          <a:p>
            <a:endParaRPr lang="en-GB" sz="2000" dirty="0"/>
          </a:p>
        </p:txBody>
      </p:sp>
      <p:pic>
        <p:nvPicPr>
          <p:cNvPr id="4" name="Picture 67" descr="atsu_log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402"/>
            <a:ext cx="1214414" cy="94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13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658143"/>
            <a:ext cx="5965676" cy="487362"/>
          </a:xfrm>
        </p:spPr>
        <p:txBody>
          <a:bodyPr/>
          <a:lstStyle/>
          <a:p>
            <a:pPr algn="ctr"/>
            <a:r>
              <a:rPr lang="en-GB" dirty="0"/>
              <a:t>Use (or lack of) 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Promoting Continuous Assessment;</a:t>
            </a:r>
          </a:p>
          <a:p>
            <a:r>
              <a:rPr lang="en-GB" sz="2000" dirty="0" smtClean="0"/>
              <a:t>International and national- wide mobility;</a:t>
            </a:r>
          </a:p>
          <a:p>
            <a:r>
              <a:rPr lang="en-GB" sz="2000" dirty="0" smtClean="0"/>
              <a:t>Supporting ECTS based Curricula;</a:t>
            </a:r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501008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Lack of measuring and systemizing student real workload;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Courses are mostly 5, 10, 15 ECTS;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mechanisms Recognition </a:t>
            </a:r>
            <a:r>
              <a:rPr lang="en-US" dirty="0"/>
              <a:t>of non-formal and informal learning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67" descr="atsu_log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402"/>
            <a:ext cx="1214414" cy="94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437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057237"/>
            <a:ext cx="5965676" cy="487362"/>
          </a:xfrm>
        </p:spPr>
        <p:txBody>
          <a:bodyPr/>
          <a:lstStyle/>
          <a:p>
            <a:pPr algn="ctr"/>
            <a:r>
              <a:rPr lang="en-GB" dirty="0"/>
              <a:t>Administration structure supporting student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700808"/>
            <a:ext cx="8724900" cy="4425355"/>
          </a:xfrm>
        </p:spPr>
        <p:txBody>
          <a:bodyPr/>
          <a:lstStyle/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 smtClean="0"/>
              <a:t>Quality Assurance Service </a:t>
            </a:r>
          </a:p>
          <a:p>
            <a:pPr marL="0" indent="0">
              <a:buNone/>
            </a:pPr>
            <a:endParaRPr lang="en-GB" sz="20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Program Development Department;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Department of Doctoral Studies;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Department for Mobility and Credit recognition</a:t>
            </a:r>
            <a:r>
              <a:rPr lang="en-GB" sz="2000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Faculty Quality Assurance Services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Committees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 smtClean="0"/>
              <a:t>Foreign Affairs </a:t>
            </a:r>
            <a:r>
              <a:rPr lang="en-US" sz="2000" b="1" dirty="0" smtClean="0"/>
              <a:t>and Development Office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pic>
        <p:nvPicPr>
          <p:cNvPr id="4" name="Picture 67" descr="atsu_log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402"/>
            <a:ext cx="1214414" cy="94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166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62461"/>
            <a:ext cx="5965676" cy="487362"/>
          </a:xfrm>
        </p:spPr>
        <p:txBody>
          <a:bodyPr/>
          <a:lstStyle/>
          <a:p>
            <a:pPr algn="ctr"/>
            <a:r>
              <a:rPr lang="en-GB" dirty="0"/>
              <a:t>Student mobility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8" y="1600200"/>
            <a:ext cx="87249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b="1" u="sng" dirty="0" smtClean="0"/>
              <a:t>Outer Mobility- Regulated by NCEQE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Request for the vacancies from the universities;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Portal open at NCEQE;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Students register - make choice;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Data analysis- Student average point from the National Entrance Examination;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Students application to the host University;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ATSU </a:t>
            </a:r>
            <a:r>
              <a:rPr lang="en-GB" sz="2000" dirty="0" smtClean="0"/>
              <a:t>Faculty </a:t>
            </a:r>
            <a:r>
              <a:rPr lang="en-GB" sz="2000" dirty="0" smtClean="0"/>
              <a:t>QAs;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Identifying Compliance with ATSU Study </a:t>
            </a:r>
            <a:r>
              <a:rPr lang="en-GB" sz="2000" dirty="0" smtClean="0"/>
              <a:t>program;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Preparing rapport;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Student agrees/disagrees;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Drafting the rapport for NCEQE;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Analysis (NCEQE) -Agreeing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Student Enrolment</a:t>
            </a:r>
          </a:p>
          <a:p>
            <a:pPr marL="0" indent="0">
              <a:buNone/>
            </a:pPr>
            <a:r>
              <a:rPr lang="en-GB" sz="20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sz="2000" dirty="0"/>
          </a:p>
        </p:txBody>
      </p:sp>
      <p:pic>
        <p:nvPicPr>
          <p:cNvPr id="4" name="Picture 67" descr="atsu_log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402"/>
            <a:ext cx="1214414" cy="94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581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62461"/>
            <a:ext cx="5965676" cy="487362"/>
          </a:xfrm>
        </p:spPr>
        <p:txBody>
          <a:bodyPr/>
          <a:lstStyle/>
          <a:p>
            <a:pPr algn="ctr"/>
            <a:r>
              <a:rPr lang="en-GB" dirty="0"/>
              <a:t>Student mobility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8" y="1600200"/>
            <a:ext cx="87249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b="1" u="sng" dirty="0" smtClean="0"/>
              <a:t>Inner Mobility- Regulated by ATSU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Request for the vacancies from the Faculties;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Portal open;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Students register - make choice;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Data analysis- Student average point from the National Entrance Examination;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Students application to the host Faculty/Program;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Identifying Compliance with Host Study program;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Preparing rapport;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Student </a:t>
            </a:r>
            <a:r>
              <a:rPr lang="en-GB" sz="2000" dirty="0" smtClean="0"/>
              <a:t>agrees/disagrees;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Student Enrolment</a:t>
            </a:r>
          </a:p>
          <a:p>
            <a:pPr marL="0" indent="0">
              <a:buNone/>
            </a:pPr>
            <a:r>
              <a:rPr lang="en-GB" sz="20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sz="2000" dirty="0"/>
          </a:p>
        </p:txBody>
      </p:sp>
      <p:pic>
        <p:nvPicPr>
          <p:cNvPr id="4" name="Picture 67" descr="atsu_log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402"/>
            <a:ext cx="1214414" cy="94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1658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62461"/>
            <a:ext cx="5965676" cy="487362"/>
          </a:xfrm>
        </p:spPr>
        <p:txBody>
          <a:bodyPr/>
          <a:lstStyle/>
          <a:p>
            <a:pPr algn="ctr"/>
            <a:r>
              <a:rPr lang="en-GB" dirty="0"/>
              <a:t>Student mobility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8" y="1600200"/>
            <a:ext cx="87249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b="1" u="sng" dirty="0" smtClean="0"/>
              <a:t>International Mobility- Regulated by NCEQE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counselling;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Supporting;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Before, During and After</a:t>
            </a:r>
            <a:r>
              <a:rPr lang="en-GB" sz="2000" dirty="0" smtClean="0"/>
              <a:t> </a:t>
            </a:r>
            <a:r>
              <a:rPr lang="en-GB" sz="2000" dirty="0"/>
              <a:t>mobility </a:t>
            </a:r>
            <a:r>
              <a:rPr lang="en-GB" sz="2000" dirty="0" smtClean="0"/>
              <a:t>agreement </a:t>
            </a:r>
            <a:endParaRPr lang="en-GB" sz="2000" b="1" u="sng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Students application to ATSU;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ATSU QA DMCR –Faculty </a:t>
            </a:r>
            <a:r>
              <a:rPr lang="en-GB" sz="2000" dirty="0" err="1" smtClean="0"/>
              <a:t>Qas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Foreign Affairs and Development Office;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Identifying Compliance with ATSU Study program;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Student agrees/disagrees;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Analysis (NCEQE) -Agreeing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Student Enrolment</a:t>
            </a:r>
          </a:p>
          <a:p>
            <a:pPr marL="0" indent="0">
              <a:buNone/>
            </a:pPr>
            <a:r>
              <a:rPr lang="en-GB" sz="20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sz="2000" dirty="0"/>
          </a:p>
        </p:txBody>
      </p:sp>
      <p:pic>
        <p:nvPicPr>
          <p:cNvPr id="4" name="Picture 67" descr="atsu_log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402"/>
            <a:ext cx="1214414" cy="94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844873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&amp;Tech Intro 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Science&amp;Tech Intro talk.potx</Template>
  <TotalTime>95748</TotalTime>
  <Words>487</Words>
  <Application>Microsoft Office PowerPoint</Application>
  <PresentationFormat>On-screen Show (4:3)</PresentationFormat>
  <Paragraphs>140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Times New Roman</vt:lpstr>
      <vt:lpstr>Wingdings</vt:lpstr>
      <vt:lpstr>Science&amp;Tech Intro talk</vt:lpstr>
      <vt:lpstr>Akaki Tsereteli State University </vt:lpstr>
      <vt:lpstr>Agenda</vt:lpstr>
      <vt:lpstr>Credit system used at the institution</vt:lpstr>
      <vt:lpstr>Alignment (or lack of) with the Bologna Process</vt:lpstr>
      <vt:lpstr>Use (or lack of) ECTS</vt:lpstr>
      <vt:lpstr>Administration structure supporting student mobility</vt:lpstr>
      <vt:lpstr>Student mobility process</vt:lpstr>
      <vt:lpstr>Student mobility process</vt:lpstr>
      <vt:lpstr>Student mobility process</vt:lpstr>
      <vt:lpstr>Credit transfer process</vt:lpstr>
      <vt:lpstr>Grade conversion process</vt:lpstr>
    </vt:vector>
  </TitlesOfParts>
  <Company>CDS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Support</dc:creator>
  <cp:lastModifiedBy>David Gegechkori</cp:lastModifiedBy>
  <cp:revision>314</cp:revision>
  <dcterms:created xsi:type="dcterms:W3CDTF">2012-09-06T10:47:01Z</dcterms:created>
  <dcterms:modified xsi:type="dcterms:W3CDTF">2017-11-13T12:39:04Z</dcterms:modified>
</cp:coreProperties>
</file>