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1" r:id="rId2"/>
    <p:sldId id="276" r:id="rId3"/>
    <p:sldId id="282" r:id="rId4"/>
    <p:sldId id="283" r:id="rId5"/>
    <p:sldId id="284" r:id="rId6"/>
    <p:sldId id="285" r:id="rId7"/>
    <p:sldId id="286" r:id="rId8"/>
    <p:sldId id="287" r:id="rId9"/>
    <p:sldId id="288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FAFAF"/>
    <a:srgbClr val="6E6E6E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3582" autoAdjust="0"/>
  </p:normalViewPr>
  <p:slideViewPr>
    <p:cSldViewPr snapToObjects="1"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08" d="100"/>
          <a:sy n="108" d="100"/>
        </p:scale>
        <p:origin x="-343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1E6A84C-5721-5147-B4B0-84AAABE55B41}" type="datetime1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A27A530-6454-474D-A834-09EC04492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991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E37A88-738B-774C-8D5F-6651561E1D66}" type="datetime1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913E594-B8E4-DE4C-8599-FB393C123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92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ＭＳ Ｐゴシック" pitchFamily="3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Only BA or persons holding equivalent of BA degree are allowed</a:t>
            </a:r>
          </a:p>
          <a:p>
            <a:r>
              <a:rPr lang="en-GB" sz="1200" dirty="0" smtClean="0"/>
              <a:t>to join Master’s programs.</a:t>
            </a:r>
          </a:p>
          <a:p>
            <a:endParaRPr lang="en-US" sz="1200" dirty="0" smtClean="0"/>
          </a:p>
          <a:p>
            <a:r>
              <a:rPr lang="en-GB" sz="1200" dirty="0" smtClean="0"/>
              <a:t>Only MA graduates or persons holding equivalent of MA degree are allowed to join the PhD programs.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3E594-B8E4-DE4C-8599-FB393C123C1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Mid qua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9144000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0" y="274638"/>
            <a:ext cx="52452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3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1792288" y="1523999"/>
            <a:ext cx="5486400" cy="3200401"/>
          </a:xfrm>
        </p:spPr>
        <p:txBody>
          <a:bodyPr rtlCol="0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icon to add SmartArt graphic</a:t>
            </a:r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4BE20-D944-BB44-8E1B-BD079549EF80}" type="datetime1">
              <a:rPr lang="en-GB"/>
              <a:pPr>
                <a:defRPr/>
              </a:pPr>
              <a:t>13/11/2017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B42D14B-477C-8846-82F4-0A5B05BD5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2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A6EE5-E57D-8444-A068-41BFE1EC2CCA}" type="datetime1">
              <a:rPr lang="en-GB"/>
              <a:pPr>
                <a:defRPr/>
              </a:pPr>
              <a:t>13/11/2017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2E1C54C-7203-C441-82F9-950E10484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5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-2130425"/>
            <a:ext cx="566737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90500" y="274638"/>
            <a:ext cx="5245100" cy="4873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400" b="1" smtClean="0">
                <a:solidFill>
                  <a:srgbClr val="6E6E6E"/>
                </a:solidFill>
                <a:cs typeface="Arial" charset="0"/>
              </a:rPr>
              <a:t>Click to edit Master title style</a:t>
            </a:r>
            <a:endParaRPr lang="en-US" sz="2400" b="1" smtClean="0">
              <a:solidFill>
                <a:srgbClr val="6E6E6E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286000" cy="46021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1524000"/>
            <a:ext cx="6286500" cy="46021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DD491B-4894-E744-8D24-209EDB46C4D5}" type="datetime1">
              <a:rPr lang="en-GB"/>
              <a:pPr>
                <a:defRPr/>
              </a:pPr>
              <a:t>13/11/2017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Slide </a:t>
            </a:r>
            <a:fld id="{17FB227D-F707-A141-8C21-54D08ACB8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48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mdx_grove_building_RB_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914400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448300" cy="9445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86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mdx_grove_building_RB_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914400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448300" cy="9445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8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1000" y="2816225"/>
            <a:ext cx="7772400" cy="536575"/>
          </a:xfrm>
        </p:spPr>
        <p:txBody>
          <a:bodyPr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81000" y="3467100"/>
            <a:ext cx="7772400" cy="723900"/>
          </a:xfrm>
        </p:spPr>
        <p:txBody>
          <a:bodyPr>
            <a:normAutofit/>
          </a:bodyPr>
          <a:lstStyle>
            <a:lvl1pPr marL="0" indent="0" algn="l">
              <a:buNone/>
              <a:defRPr sz="30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4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00200"/>
            <a:ext cx="87249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2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190500" y="274638"/>
            <a:ext cx="5245100" cy="4873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400" b="1" smtClean="0">
                <a:solidFill>
                  <a:srgbClr val="6E6E6E"/>
                </a:solidFill>
                <a:cs typeface="Arial" charset="0"/>
              </a:rPr>
              <a:t>Click to edit Master title style</a:t>
            </a:r>
            <a:endParaRPr lang="en-US" sz="2400" b="1" smtClean="0">
              <a:solidFill>
                <a:srgbClr val="6E6E6E"/>
              </a:solidFill>
              <a:cs typeface="Arial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525"/>
            <a:ext cx="3505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156529-9AFC-BE40-9D75-C3A2147B594B}" type="datetime1">
              <a:rPr lang="en-GB"/>
              <a:pPr>
                <a:defRPr/>
              </a:pPr>
              <a:t>13/11/2017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Slide </a:t>
            </a:r>
            <a:fld id="{8A1DF157-BC33-4C42-9446-84FC8AB4D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5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1600200"/>
            <a:ext cx="4457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9A5A8-6AEC-D84B-8E47-A28F8D01EC77}" type="datetime1">
              <a:rPr lang="en-GB"/>
              <a:pPr>
                <a:defRPr/>
              </a:pPr>
              <a:t>13/11/2017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B5F893-335F-4D4C-90EF-394EC51DE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0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0" y="2174875"/>
            <a:ext cx="43053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174875"/>
            <a:ext cx="42672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A545F-E10D-E541-9FEB-12794604C08C}" type="datetime1">
              <a:rPr lang="en-GB"/>
              <a:pPr>
                <a:defRPr/>
              </a:pPr>
              <a:t>13/11/2017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BF5E4AC-4384-0C46-B3F5-26B9149DF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9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524500" cy="7159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90500" y="3048000"/>
            <a:ext cx="5524500" cy="1447800"/>
          </a:xfrm>
        </p:spPr>
        <p:txBody>
          <a:bodyPr>
            <a:normAutofit/>
          </a:bodyPr>
          <a:lstStyle>
            <a:lvl1pPr>
              <a:buFontTx/>
              <a:buNone/>
              <a:defRPr sz="2800" b="1"/>
            </a:lvl1pPr>
            <a:lvl2pPr>
              <a:buNone/>
              <a:defRPr/>
            </a:lvl2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64877-491E-8B41-BD47-6D0880F10E89}" type="datetime1">
              <a:rPr lang="en-GB"/>
              <a:pPr>
                <a:defRPr/>
              </a:pPr>
              <a:t>13/11/2017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C24DF-8B11-2C40-AC87-A0468FE9B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8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657350"/>
            <a:ext cx="3238500" cy="1162050"/>
          </a:xfrm>
        </p:spPr>
        <p:txBody>
          <a:bodyPr anchor="b"/>
          <a:lstStyle>
            <a:lvl1pPr algn="l">
              <a:defRPr sz="2000" b="1">
                <a:solidFill>
                  <a:srgbClr val="6E6E6E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449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" y="2819400"/>
            <a:ext cx="3238500" cy="3306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B5508-1FCA-6B4F-9CA6-DE3A5755BCFB}" type="datetime1">
              <a:rPr lang="en-GB"/>
              <a:pPr>
                <a:defRPr/>
              </a:pPr>
              <a:t>13/11/2017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56EF8A4-D2F7-BA45-A642-52AA7FC76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3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0500" y="274638"/>
            <a:ext cx="6781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0500" y="1600200"/>
            <a:ext cx="8724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1030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3505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70" r:id="rId4"/>
    <p:sldLayoutId id="214748428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81" r:id="rId12"/>
    <p:sldLayoutId id="2147484282" r:id="rId13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6E6E6E"/>
          </a:solidFill>
          <a:latin typeface="Arial"/>
          <a:ea typeface="ＭＳ Ｐゴシック" pitchFamily="30" charset="-128"/>
          <a:cs typeface="ＭＳ Ｐゴシック" pitchFamily="28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608" y="1628800"/>
            <a:ext cx="7772400" cy="53657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Ilia State University (ISU)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68960"/>
            <a:ext cx="8655496" cy="352839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City: Tbilisi</a:t>
            </a:r>
          </a:p>
          <a:p>
            <a:r>
              <a:rPr lang="en-GB" sz="2400" dirty="0" smtClean="0"/>
              <a:t>Country: Georgia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i="1" dirty="0" smtClean="0"/>
              <a:t>Presented by </a:t>
            </a:r>
            <a:r>
              <a:rPr lang="en-US" sz="2400" i="1" dirty="0" err="1" smtClean="0"/>
              <a:t>Tiniko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Nakashidze</a:t>
            </a:r>
            <a:endParaRPr lang="en-US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92896"/>
            <a:ext cx="2132856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64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Credit system used at ISU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Alignment (or lack of) with the Bologna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Use (or lack of) ECTS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Administration structure supporting student mobility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Student mobility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Credit transfer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Grade conversion process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26704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965676" cy="487362"/>
          </a:xfrm>
        </p:spPr>
        <p:txBody>
          <a:bodyPr/>
          <a:lstStyle/>
          <a:p>
            <a:r>
              <a:rPr lang="en-GB" dirty="0"/>
              <a:t>Credit system used at the </a:t>
            </a:r>
            <a:r>
              <a:rPr lang="en-GB" dirty="0" smtClean="0"/>
              <a:t>institution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68760"/>
            <a:ext cx="8724900" cy="558924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b="1" dirty="0"/>
              <a:t>ECTS per one academic year includes averagely 60 credits</a:t>
            </a:r>
            <a:r>
              <a:rPr lang="en-GB" sz="2400" b="1" dirty="0" smtClean="0"/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sz="2400" dirty="0" smtClean="0"/>
              <a:t>Bachelor </a:t>
            </a:r>
            <a:r>
              <a:rPr lang="en-GB" sz="2400" dirty="0"/>
              <a:t>degree consists min 240 </a:t>
            </a:r>
            <a:r>
              <a:rPr lang="en-GB" sz="2400" dirty="0" smtClean="0"/>
              <a:t>ECTS</a:t>
            </a:r>
            <a:r>
              <a:rPr lang="en-GB" sz="2400" dirty="0"/>
              <a:t> </a:t>
            </a:r>
            <a:r>
              <a:rPr lang="en-GB" sz="2400" dirty="0" smtClean="0"/>
              <a:t>(4 ac. years)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sz="2400" dirty="0" smtClean="0"/>
              <a:t>Master’s </a:t>
            </a:r>
            <a:r>
              <a:rPr lang="en-GB" sz="2400" dirty="0"/>
              <a:t>degree consists min 120 </a:t>
            </a:r>
            <a:r>
              <a:rPr lang="en-GB" sz="2400" dirty="0" smtClean="0"/>
              <a:t>ECTS</a:t>
            </a:r>
            <a:r>
              <a:rPr lang="en-GB" sz="2400" dirty="0"/>
              <a:t> </a:t>
            </a:r>
            <a:r>
              <a:rPr lang="en-GB" sz="2400" dirty="0" smtClean="0"/>
              <a:t>(2 ac. years)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sz="2400" dirty="0" smtClean="0"/>
              <a:t>Medical/dental </a:t>
            </a:r>
            <a:r>
              <a:rPr lang="en-GB" sz="2400" dirty="0"/>
              <a:t>educational program is one-stage higher educational program, </a:t>
            </a:r>
            <a:r>
              <a:rPr lang="en-GB" sz="2400" dirty="0" smtClean="0"/>
              <a:t> </a:t>
            </a:r>
            <a:r>
              <a:rPr lang="en-GB" sz="2400" dirty="0"/>
              <a:t>Academic degree can be achieved by </a:t>
            </a:r>
            <a:r>
              <a:rPr lang="en-GB" sz="2400" dirty="0" smtClean="0"/>
              <a:t>earning 360 </a:t>
            </a:r>
            <a:r>
              <a:rPr lang="en-GB" sz="2400" dirty="0"/>
              <a:t>ECTS (Medical Program) and 300 ECTS (Dental Program</a:t>
            </a:r>
            <a:r>
              <a:rPr lang="en-GB" sz="2400" dirty="0" smtClean="0"/>
              <a:t>) – (5 / 6 ac. year</a:t>
            </a:r>
            <a:r>
              <a:rPr lang="en-GB" sz="2400" dirty="0"/>
              <a:t>)</a:t>
            </a:r>
            <a:endParaRPr lang="en-GB" sz="2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sz="2400" dirty="0" smtClean="0"/>
              <a:t>PhD </a:t>
            </a:r>
            <a:r>
              <a:rPr lang="en-GB" sz="2400" dirty="0"/>
              <a:t>studies consists of no less than 180 </a:t>
            </a:r>
            <a:r>
              <a:rPr lang="en-GB" sz="2400" dirty="0" smtClean="0"/>
              <a:t>credits</a:t>
            </a:r>
            <a:r>
              <a:rPr lang="en-GB" sz="2400" dirty="0"/>
              <a:t> </a:t>
            </a:r>
            <a:r>
              <a:rPr lang="en-GB" sz="2400" dirty="0" smtClean="0"/>
              <a:t>(3 ac. years)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1839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965676" cy="487362"/>
          </a:xfrm>
        </p:spPr>
        <p:txBody>
          <a:bodyPr/>
          <a:lstStyle/>
          <a:p>
            <a:r>
              <a:rPr lang="en-GB" dirty="0"/>
              <a:t>Alignment (or lack of) with the Bologna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sz="2000" dirty="0"/>
              <a:t>Georgia joined Bologna Process in 2005 at Bergen Summit. Higher education in Georgia includes 3 levels:</a:t>
            </a:r>
          </a:p>
          <a:p>
            <a:pPr algn="just"/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Cycle – Undergraduate</a:t>
            </a:r>
            <a:endParaRPr lang="en-GB" sz="2000" dirty="0" smtClean="0"/>
          </a:p>
          <a:p>
            <a:pPr algn="just"/>
            <a:r>
              <a:rPr lang="en-GB" sz="2000" dirty="0" smtClean="0"/>
              <a:t>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Cycle – Graduate</a:t>
            </a:r>
          </a:p>
          <a:p>
            <a:pPr algn="just"/>
            <a:r>
              <a:rPr lang="en-US" sz="2000" dirty="0" smtClean="0"/>
              <a:t>One step – Equal to MA</a:t>
            </a:r>
            <a:endParaRPr lang="en-GB" sz="2000" dirty="0"/>
          </a:p>
          <a:p>
            <a:pPr algn="just"/>
            <a:r>
              <a:rPr lang="en-US" sz="2000" dirty="0" smtClean="0"/>
              <a:t>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Cycle – Doctoral </a:t>
            </a:r>
            <a:endParaRPr lang="en-GB" sz="2000" dirty="0" smtClean="0"/>
          </a:p>
          <a:p>
            <a:pPr marL="0" indent="0" algn="just">
              <a:buNone/>
            </a:pPr>
            <a:endParaRPr lang="en-GB" sz="2000" dirty="0"/>
          </a:p>
          <a:p>
            <a:pPr marL="0" indent="0" algn="just">
              <a:buNone/>
            </a:pPr>
            <a:r>
              <a:rPr lang="en-GB" sz="2000" dirty="0" smtClean="0"/>
              <a:t>According </a:t>
            </a:r>
            <a:r>
              <a:rPr lang="en-GB" sz="2000" dirty="0"/>
              <a:t>to the Georgian Law on Higher Education all HEIs are obliged </a:t>
            </a:r>
            <a:r>
              <a:rPr lang="en-GB" sz="2000" dirty="0" smtClean="0"/>
              <a:t>to design the program ECTS based on the framework requirements.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1135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965676" cy="487362"/>
          </a:xfrm>
        </p:spPr>
        <p:txBody>
          <a:bodyPr/>
          <a:lstStyle/>
          <a:p>
            <a:r>
              <a:rPr lang="en-GB" dirty="0"/>
              <a:t>Use (or lack of) 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Use of ECTS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ECTS is accepted system in all higher educational institutions in Georgia</a:t>
            </a:r>
          </a:p>
          <a:p>
            <a:r>
              <a:rPr lang="en-US" sz="2000" dirty="0" smtClean="0"/>
              <a:t>1 ECTS equals to 25 hours at ISU</a:t>
            </a:r>
          </a:p>
          <a:p>
            <a:r>
              <a:rPr lang="en-US" sz="2000" dirty="0" smtClean="0"/>
              <a:t>ISU uses only 3 and 6 ECTS per course </a:t>
            </a:r>
          </a:p>
          <a:p>
            <a:r>
              <a:rPr lang="en-US" sz="2000" dirty="0" smtClean="0"/>
              <a:t>More or less credit system is equal in all Georgian institutions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Lack of ECTS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Generally amounts of credits are different from EU institutions</a:t>
            </a:r>
          </a:p>
          <a:p>
            <a:r>
              <a:rPr lang="en-US" sz="2000" dirty="0" smtClean="0"/>
              <a:t>Mainly at ISU course equals from 3 or 6 ECTS while EU institutions use from 1 to 10 ECTS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74379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965676" cy="487362"/>
          </a:xfrm>
        </p:spPr>
        <p:txBody>
          <a:bodyPr/>
          <a:lstStyle/>
          <a:p>
            <a:r>
              <a:rPr lang="en-GB" dirty="0"/>
              <a:t>Administration structure supporting student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Office of Foreign Relations is responsible to manage and organize student mobility.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Respective faculty is responsible to assist a student to prepare the learning agreement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Quality assurance division of respective faculty checks the equivalency of courses offered by a partner institution with the home University curriculum.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21667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965676" cy="487362"/>
          </a:xfrm>
        </p:spPr>
        <p:txBody>
          <a:bodyPr/>
          <a:lstStyle/>
          <a:p>
            <a:r>
              <a:rPr lang="en-GB" dirty="0"/>
              <a:t>Student mobility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052736"/>
            <a:ext cx="8845996" cy="547260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Office of Foreign Relations calls for applications and sets the eligibility and mobility (</a:t>
            </a:r>
            <a:r>
              <a:rPr lang="en-US" sz="2000" dirty="0" err="1" smtClean="0"/>
              <a:t>e.i.</a:t>
            </a:r>
            <a:r>
              <a:rPr lang="en-US" sz="2000" dirty="0" smtClean="0"/>
              <a:t> draft of learning agreement) requirements agreed with the host university.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Office of Foreign Relations evaluates applications based on criteria.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Based on ranking, top applicants are selected to nominate at host university.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Host university selects the final candidates for mobility.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Final learning agreements are prepared before mobility and agreed with home and host universities.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PDO meeting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After mobility starts, changes could be made in learning agreements. All changes should be agreed with home and host universities. 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45810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965676" cy="487362"/>
          </a:xfrm>
        </p:spPr>
        <p:txBody>
          <a:bodyPr/>
          <a:lstStyle/>
          <a:p>
            <a:r>
              <a:rPr lang="en-GB" dirty="0"/>
              <a:t>Credit transfer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052736"/>
            <a:ext cx="8953500" cy="5688632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/>
              <a:t>Office of Foreign Relations is the mediator between a student and respective faculty in the process of learning agreement preparation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/>
              <a:t>ECTS recognition is confirmed in advance between a student and respective faculty to avoid any misunderstanding after student mobility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/>
              <a:t>ECTS recognition is implemented on behalf of the National Centre for Educational Quality Enhancement which coordinates with the respective faculty to recognize the ECTS obtained by a student at host university.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/>
              <a:t>ECTS recognition takes up to 3 weeks and there are additional charges set by the NCEQE.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i="1" dirty="0" smtClean="0"/>
              <a:t>Note: If a student pass the course which are not included in his/her program, credits are recognized in the framework of free credits. In this case it’s allowed to transfer same amount of credits as offered by a host university. 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3876718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965676" cy="487362"/>
          </a:xfrm>
        </p:spPr>
        <p:txBody>
          <a:bodyPr/>
          <a:lstStyle/>
          <a:p>
            <a:r>
              <a:rPr lang="en-GB" dirty="0"/>
              <a:t>Grade conversion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05080"/>
            <a:ext cx="8928992" cy="5472608"/>
          </a:xfrm>
        </p:spPr>
        <p:txBody>
          <a:bodyPr/>
          <a:lstStyle/>
          <a:p>
            <a:pPr marL="0" indent="0" algn="just">
              <a:buNone/>
            </a:pPr>
            <a:r>
              <a:rPr lang="en-GB" sz="2000" dirty="0"/>
              <a:t>Assessment is based on a 100-point scale. Points in the assessment system are distributed in the </a:t>
            </a:r>
            <a:r>
              <a:rPr lang="en-GB" sz="2000" dirty="0" smtClean="0"/>
              <a:t>following way:</a:t>
            </a:r>
          </a:p>
          <a:p>
            <a:pPr marL="0" indent="0" algn="just">
              <a:buNone/>
            </a:pPr>
            <a:endParaRPr lang="en-GB" sz="2000" dirty="0"/>
          </a:p>
          <a:p>
            <a:pPr algn="just"/>
            <a:r>
              <a:rPr lang="en-GB" sz="2000" dirty="0"/>
              <a:t>(A) 91 - 100 Excellent</a:t>
            </a:r>
          </a:p>
          <a:p>
            <a:pPr algn="just"/>
            <a:r>
              <a:rPr lang="en-GB" sz="2000" dirty="0"/>
              <a:t>(B) 81 - 90 Very good</a:t>
            </a:r>
          </a:p>
          <a:p>
            <a:pPr algn="just"/>
            <a:r>
              <a:rPr lang="en-GB" sz="2000" dirty="0"/>
              <a:t>(C) 71 - 80 Good</a:t>
            </a:r>
          </a:p>
          <a:p>
            <a:pPr algn="just"/>
            <a:r>
              <a:rPr lang="en-GB" sz="2000" dirty="0"/>
              <a:t>(D) 61 - 70 Satisfactory</a:t>
            </a:r>
          </a:p>
          <a:p>
            <a:pPr algn="just"/>
            <a:r>
              <a:rPr lang="en-GB" sz="2000" dirty="0"/>
              <a:t>(E) 51 - 60 Sufficient</a:t>
            </a:r>
          </a:p>
          <a:p>
            <a:pPr algn="just"/>
            <a:r>
              <a:rPr lang="en-GB" sz="2000" dirty="0"/>
              <a:t>(FX) 41 – 50 Unsatisfactory, a student is given an extra chance to take the final examination</a:t>
            </a:r>
          </a:p>
          <a:p>
            <a:pPr algn="just"/>
            <a:r>
              <a:rPr lang="en-GB" sz="2000" dirty="0"/>
              <a:t>(F) 0 – 40 Failure, a student has to pass the course anew for gaining credits</a:t>
            </a:r>
            <a:r>
              <a:rPr lang="en-GB" sz="2000" dirty="0" smtClean="0"/>
              <a:t>.</a:t>
            </a:r>
          </a:p>
          <a:p>
            <a:pPr marL="0" indent="0" algn="just">
              <a:buNone/>
            </a:pPr>
            <a:endParaRPr lang="en-GB" sz="2000" dirty="0" smtClean="0"/>
          </a:p>
          <a:p>
            <a:pPr marL="0" indent="0" algn="just">
              <a:buNone/>
            </a:pPr>
            <a:r>
              <a:rPr lang="en-GB" sz="2000" i="1" dirty="0" smtClean="0"/>
              <a:t>Note: Assessment </a:t>
            </a:r>
            <a:r>
              <a:rPr lang="en-GB" sz="2000" i="1" dirty="0"/>
              <a:t>components, criteria and their values are provided in the syllabi of the courses.</a:t>
            </a:r>
          </a:p>
        </p:txBody>
      </p:sp>
    </p:spTree>
    <p:extLst>
      <p:ext uri="{BB962C8B-B14F-4D97-AF65-F5344CB8AC3E}">
        <p14:creationId xmlns:p14="http://schemas.microsoft.com/office/powerpoint/2010/main" val="2052242834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&amp;Tech Intro tal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Science&amp;Tech Intro talk.potx</Template>
  <TotalTime>31236</TotalTime>
  <Words>739</Words>
  <Application>Microsoft Office PowerPoint</Application>
  <PresentationFormat>On-screen Show (4:3)</PresentationFormat>
  <Paragraphs>77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ＭＳ Ｐゴシック</vt:lpstr>
      <vt:lpstr>Arial</vt:lpstr>
      <vt:lpstr>Calibri</vt:lpstr>
      <vt:lpstr>Science&amp;Tech Intro talk</vt:lpstr>
      <vt:lpstr>Ilia State University (ISU)</vt:lpstr>
      <vt:lpstr>Agenda</vt:lpstr>
      <vt:lpstr>Credit system used at the institution</vt:lpstr>
      <vt:lpstr>Alignment (or lack of) with the Bologna Process</vt:lpstr>
      <vt:lpstr>Use (or lack of) ECTS</vt:lpstr>
      <vt:lpstr>Administration structure supporting student mobility</vt:lpstr>
      <vt:lpstr>Student mobility process</vt:lpstr>
      <vt:lpstr>Credit transfer process</vt:lpstr>
      <vt:lpstr>Grade conversion process</vt:lpstr>
    </vt:vector>
  </TitlesOfParts>
  <Company>CDS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Support</dc:creator>
  <cp:lastModifiedBy>USER-PC</cp:lastModifiedBy>
  <cp:revision>301</cp:revision>
  <dcterms:created xsi:type="dcterms:W3CDTF">2012-09-06T10:47:01Z</dcterms:created>
  <dcterms:modified xsi:type="dcterms:W3CDTF">2017-11-12T23:07:01Z</dcterms:modified>
</cp:coreProperties>
</file>